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7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1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34" autoAdjust="0"/>
  </p:normalViewPr>
  <p:slideViewPr>
    <p:cSldViewPr snapToGrid="0">
      <p:cViewPr varScale="1">
        <p:scale>
          <a:sx n="110" d="100"/>
          <a:sy n="110" d="100"/>
        </p:scale>
        <p:origin x="10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icsi\Google%20Drive\Projektek\NLP\multiTimelin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icsi\Google%20Drive\Projektek\NLP\diagram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Chatbot a google keresőben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multiTimeline!$A$4:$A$263</c:f>
              <c:numCache>
                <c:formatCode>m/d/yyyy</c:formatCode>
                <c:ptCount val="260"/>
                <c:pt idx="0">
                  <c:v>41161</c:v>
                </c:pt>
                <c:pt idx="1">
                  <c:v>41168</c:v>
                </c:pt>
                <c:pt idx="2">
                  <c:v>41175</c:v>
                </c:pt>
                <c:pt idx="3">
                  <c:v>41182</c:v>
                </c:pt>
                <c:pt idx="4">
                  <c:v>41189</c:v>
                </c:pt>
                <c:pt idx="5">
                  <c:v>41196</c:v>
                </c:pt>
                <c:pt idx="6">
                  <c:v>41203</c:v>
                </c:pt>
                <c:pt idx="7">
                  <c:v>41210</c:v>
                </c:pt>
                <c:pt idx="8">
                  <c:v>41217</c:v>
                </c:pt>
                <c:pt idx="9">
                  <c:v>41224</c:v>
                </c:pt>
                <c:pt idx="10">
                  <c:v>41231</c:v>
                </c:pt>
                <c:pt idx="11">
                  <c:v>41238</c:v>
                </c:pt>
                <c:pt idx="12">
                  <c:v>41245</c:v>
                </c:pt>
                <c:pt idx="13">
                  <c:v>41252</c:v>
                </c:pt>
                <c:pt idx="14">
                  <c:v>41259</c:v>
                </c:pt>
                <c:pt idx="15">
                  <c:v>41266</c:v>
                </c:pt>
                <c:pt idx="16">
                  <c:v>41273</c:v>
                </c:pt>
                <c:pt idx="17">
                  <c:v>41280</c:v>
                </c:pt>
                <c:pt idx="18">
                  <c:v>41287</c:v>
                </c:pt>
                <c:pt idx="19">
                  <c:v>41294</c:v>
                </c:pt>
                <c:pt idx="20">
                  <c:v>41301</c:v>
                </c:pt>
                <c:pt idx="21">
                  <c:v>41308</c:v>
                </c:pt>
                <c:pt idx="22">
                  <c:v>41315</c:v>
                </c:pt>
                <c:pt idx="23">
                  <c:v>41322</c:v>
                </c:pt>
                <c:pt idx="24">
                  <c:v>41329</c:v>
                </c:pt>
                <c:pt idx="25">
                  <c:v>41336</c:v>
                </c:pt>
                <c:pt idx="26">
                  <c:v>41343</c:v>
                </c:pt>
                <c:pt idx="27">
                  <c:v>41350</c:v>
                </c:pt>
                <c:pt idx="28">
                  <c:v>41357</c:v>
                </c:pt>
                <c:pt idx="29">
                  <c:v>41364</c:v>
                </c:pt>
                <c:pt idx="30">
                  <c:v>41371</c:v>
                </c:pt>
                <c:pt idx="31">
                  <c:v>41378</c:v>
                </c:pt>
                <c:pt idx="32">
                  <c:v>41385</c:v>
                </c:pt>
                <c:pt idx="33">
                  <c:v>41392</c:v>
                </c:pt>
                <c:pt idx="34">
                  <c:v>41399</c:v>
                </c:pt>
                <c:pt idx="35">
                  <c:v>41406</c:v>
                </c:pt>
                <c:pt idx="36">
                  <c:v>41413</c:v>
                </c:pt>
                <c:pt idx="37">
                  <c:v>41420</c:v>
                </c:pt>
                <c:pt idx="38">
                  <c:v>41427</c:v>
                </c:pt>
                <c:pt idx="39">
                  <c:v>41434</c:v>
                </c:pt>
                <c:pt idx="40">
                  <c:v>41441</c:v>
                </c:pt>
                <c:pt idx="41">
                  <c:v>41448</c:v>
                </c:pt>
                <c:pt idx="42">
                  <c:v>41455</c:v>
                </c:pt>
                <c:pt idx="43">
                  <c:v>41462</c:v>
                </c:pt>
                <c:pt idx="44">
                  <c:v>41469</c:v>
                </c:pt>
                <c:pt idx="45">
                  <c:v>41476</c:v>
                </c:pt>
                <c:pt idx="46">
                  <c:v>41483</c:v>
                </c:pt>
                <c:pt idx="47">
                  <c:v>41490</c:v>
                </c:pt>
                <c:pt idx="48">
                  <c:v>41497</c:v>
                </c:pt>
                <c:pt idx="49">
                  <c:v>41504</c:v>
                </c:pt>
                <c:pt idx="50">
                  <c:v>41511</c:v>
                </c:pt>
                <c:pt idx="51">
                  <c:v>41518</c:v>
                </c:pt>
                <c:pt idx="52">
                  <c:v>41525</c:v>
                </c:pt>
                <c:pt idx="53">
                  <c:v>41532</c:v>
                </c:pt>
                <c:pt idx="54">
                  <c:v>41539</c:v>
                </c:pt>
                <c:pt idx="55">
                  <c:v>41546</c:v>
                </c:pt>
                <c:pt idx="56">
                  <c:v>41553</c:v>
                </c:pt>
                <c:pt idx="57">
                  <c:v>41560</c:v>
                </c:pt>
                <c:pt idx="58">
                  <c:v>41567</c:v>
                </c:pt>
                <c:pt idx="59">
                  <c:v>41574</c:v>
                </c:pt>
                <c:pt idx="60">
                  <c:v>41581</c:v>
                </c:pt>
                <c:pt idx="61">
                  <c:v>41588</c:v>
                </c:pt>
                <c:pt idx="62">
                  <c:v>41595</c:v>
                </c:pt>
                <c:pt idx="63">
                  <c:v>41602</c:v>
                </c:pt>
                <c:pt idx="64">
                  <c:v>41609</c:v>
                </c:pt>
                <c:pt idx="65">
                  <c:v>41616</c:v>
                </c:pt>
                <c:pt idx="66">
                  <c:v>41623</c:v>
                </c:pt>
                <c:pt idx="67">
                  <c:v>41630</c:v>
                </c:pt>
                <c:pt idx="68">
                  <c:v>41637</c:v>
                </c:pt>
                <c:pt idx="69">
                  <c:v>41644</c:v>
                </c:pt>
                <c:pt idx="70">
                  <c:v>41651</c:v>
                </c:pt>
                <c:pt idx="71">
                  <c:v>41658</c:v>
                </c:pt>
                <c:pt idx="72">
                  <c:v>41665</c:v>
                </c:pt>
                <c:pt idx="73">
                  <c:v>41672</c:v>
                </c:pt>
                <c:pt idx="74">
                  <c:v>41679</c:v>
                </c:pt>
                <c:pt idx="75">
                  <c:v>41686</c:v>
                </c:pt>
                <c:pt idx="76">
                  <c:v>41693</c:v>
                </c:pt>
                <c:pt idx="77">
                  <c:v>41700</c:v>
                </c:pt>
                <c:pt idx="78">
                  <c:v>41707</c:v>
                </c:pt>
                <c:pt idx="79">
                  <c:v>41714</c:v>
                </c:pt>
                <c:pt idx="80">
                  <c:v>41721</c:v>
                </c:pt>
                <c:pt idx="81">
                  <c:v>41728</c:v>
                </c:pt>
                <c:pt idx="82">
                  <c:v>41735</c:v>
                </c:pt>
                <c:pt idx="83">
                  <c:v>41742</c:v>
                </c:pt>
                <c:pt idx="84">
                  <c:v>41749</c:v>
                </c:pt>
                <c:pt idx="85">
                  <c:v>41756</c:v>
                </c:pt>
                <c:pt idx="86">
                  <c:v>41763</c:v>
                </c:pt>
                <c:pt idx="87">
                  <c:v>41770</c:v>
                </c:pt>
                <c:pt idx="88">
                  <c:v>41777</c:v>
                </c:pt>
                <c:pt idx="89">
                  <c:v>41784</c:v>
                </c:pt>
                <c:pt idx="90">
                  <c:v>41791</c:v>
                </c:pt>
                <c:pt idx="91">
                  <c:v>41798</c:v>
                </c:pt>
                <c:pt idx="92">
                  <c:v>41805</c:v>
                </c:pt>
                <c:pt idx="93">
                  <c:v>41812</c:v>
                </c:pt>
                <c:pt idx="94">
                  <c:v>41819</c:v>
                </c:pt>
                <c:pt idx="95">
                  <c:v>41826</c:v>
                </c:pt>
                <c:pt idx="96">
                  <c:v>41833</c:v>
                </c:pt>
                <c:pt idx="97">
                  <c:v>41840</c:v>
                </c:pt>
                <c:pt idx="98">
                  <c:v>41847</c:v>
                </c:pt>
                <c:pt idx="99">
                  <c:v>41854</c:v>
                </c:pt>
                <c:pt idx="100">
                  <c:v>41861</c:v>
                </c:pt>
                <c:pt idx="101">
                  <c:v>41868</c:v>
                </c:pt>
                <c:pt idx="102">
                  <c:v>41875</c:v>
                </c:pt>
                <c:pt idx="103">
                  <c:v>41882</c:v>
                </c:pt>
                <c:pt idx="104">
                  <c:v>41889</c:v>
                </c:pt>
                <c:pt idx="105">
                  <c:v>41896</c:v>
                </c:pt>
                <c:pt idx="106">
                  <c:v>41903</c:v>
                </c:pt>
                <c:pt idx="107">
                  <c:v>41910</c:v>
                </c:pt>
                <c:pt idx="108">
                  <c:v>41917</c:v>
                </c:pt>
                <c:pt idx="109">
                  <c:v>41924</c:v>
                </c:pt>
                <c:pt idx="110">
                  <c:v>41931</c:v>
                </c:pt>
                <c:pt idx="111">
                  <c:v>41938</c:v>
                </c:pt>
                <c:pt idx="112">
                  <c:v>41945</c:v>
                </c:pt>
                <c:pt idx="113">
                  <c:v>41952</c:v>
                </c:pt>
                <c:pt idx="114">
                  <c:v>41959</c:v>
                </c:pt>
                <c:pt idx="115">
                  <c:v>41966</c:v>
                </c:pt>
                <c:pt idx="116">
                  <c:v>41973</c:v>
                </c:pt>
                <c:pt idx="117">
                  <c:v>41980</c:v>
                </c:pt>
                <c:pt idx="118">
                  <c:v>41987</c:v>
                </c:pt>
                <c:pt idx="119">
                  <c:v>41994</c:v>
                </c:pt>
                <c:pt idx="120">
                  <c:v>42001</c:v>
                </c:pt>
                <c:pt idx="121">
                  <c:v>42008</c:v>
                </c:pt>
                <c:pt idx="122">
                  <c:v>42015</c:v>
                </c:pt>
                <c:pt idx="123">
                  <c:v>42022</c:v>
                </c:pt>
                <c:pt idx="124">
                  <c:v>42029</c:v>
                </c:pt>
                <c:pt idx="125">
                  <c:v>42036</c:v>
                </c:pt>
                <c:pt idx="126">
                  <c:v>42043</c:v>
                </c:pt>
                <c:pt idx="127">
                  <c:v>42050</c:v>
                </c:pt>
                <c:pt idx="128">
                  <c:v>42057</c:v>
                </c:pt>
                <c:pt idx="129">
                  <c:v>42064</c:v>
                </c:pt>
                <c:pt idx="130">
                  <c:v>42071</c:v>
                </c:pt>
                <c:pt idx="131">
                  <c:v>42078</c:v>
                </c:pt>
                <c:pt idx="132">
                  <c:v>42085</c:v>
                </c:pt>
                <c:pt idx="133">
                  <c:v>42092</c:v>
                </c:pt>
                <c:pt idx="134">
                  <c:v>42099</c:v>
                </c:pt>
                <c:pt idx="135">
                  <c:v>42106</c:v>
                </c:pt>
                <c:pt idx="136">
                  <c:v>42113</c:v>
                </c:pt>
                <c:pt idx="137">
                  <c:v>42120</c:v>
                </c:pt>
                <c:pt idx="138">
                  <c:v>42127</c:v>
                </c:pt>
                <c:pt idx="139">
                  <c:v>42134</c:v>
                </c:pt>
                <c:pt idx="140">
                  <c:v>42141</c:v>
                </c:pt>
                <c:pt idx="141">
                  <c:v>42148</c:v>
                </c:pt>
                <c:pt idx="142">
                  <c:v>42155</c:v>
                </c:pt>
                <c:pt idx="143">
                  <c:v>42162</c:v>
                </c:pt>
                <c:pt idx="144">
                  <c:v>42169</c:v>
                </c:pt>
                <c:pt idx="145">
                  <c:v>42176</c:v>
                </c:pt>
                <c:pt idx="146">
                  <c:v>42183</c:v>
                </c:pt>
                <c:pt idx="147">
                  <c:v>42190</c:v>
                </c:pt>
                <c:pt idx="148">
                  <c:v>42197</c:v>
                </c:pt>
                <c:pt idx="149">
                  <c:v>42204</c:v>
                </c:pt>
                <c:pt idx="150">
                  <c:v>42211</c:v>
                </c:pt>
                <c:pt idx="151">
                  <c:v>42218</c:v>
                </c:pt>
                <c:pt idx="152">
                  <c:v>42225</c:v>
                </c:pt>
                <c:pt idx="153">
                  <c:v>42232</c:v>
                </c:pt>
                <c:pt idx="154">
                  <c:v>42239</c:v>
                </c:pt>
                <c:pt idx="155">
                  <c:v>42246</c:v>
                </c:pt>
                <c:pt idx="156">
                  <c:v>42253</c:v>
                </c:pt>
                <c:pt idx="157">
                  <c:v>42260</c:v>
                </c:pt>
                <c:pt idx="158">
                  <c:v>42267</c:v>
                </c:pt>
                <c:pt idx="159">
                  <c:v>42274</c:v>
                </c:pt>
                <c:pt idx="160">
                  <c:v>42281</c:v>
                </c:pt>
                <c:pt idx="161">
                  <c:v>42288</c:v>
                </c:pt>
                <c:pt idx="162">
                  <c:v>42295</c:v>
                </c:pt>
                <c:pt idx="163">
                  <c:v>42302</c:v>
                </c:pt>
                <c:pt idx="164">
                  <c:v>42309</c:v>
                </c:pt>
                <c:pt idx="165">
                  <c:v>42316</c:v>
                </c:pt>
                <c:pt idx="166">
                  <c:v>42323</c:v>
                </c:pt>
                <c:pt idx="167">
                  <c:v>42330</c:v>
                </c:pt>
                <c:pt idx="168">
                  <c:v>42337</c:v>
                </c:pt>
                <c:pt idx="169">
                  <c:v>42344</c:v>
                </c:pt>
                <c:pt idx="170">
                  <c:v>42351</c:v>
                </c:pt>
                <c:pt idx="171">
                  <c:v>42358</c:v>
                </c:pt>
                <c:pt idx="172">
                  <c:v>42365</c:v>
                </c:pt>
                <c:pt idx="173">
                  <c:v>42372</c:v>
                </c:pt>
                <c:pt idx="174">
                  <c:v>42379</c:v>
                </c:pt>
                <c:pt idx="175">
                  <c:v>42386</c:v>
                </c:pt>
                <c:pt idx="176">
                  <c:v>42393</c:v>
                </c:pt>
                <c:pt idx="177">
                  <c:v>42400</c:v>
                </c:pt>
                <c:pt idx="178">
                  <c:v>42407</c:v>
                </c:pt>
                <c:pt idx="179">
                  <c:v>42414</c:v>
                </c:pt>
                <c:pt idx="180">
                  <c:v>42421</c:v>
                </c:pt>
                <c:pt idx="181">
                  <c:v>42428</c:v>
                </c:pt>
                <c:pt idx="182">
                  <c:v>42435</c:v>
                </c:pt>
                <c:pt idx="183">
                  <c:v>42442</c:v>
                </c:pt>
                <c:pt idx="184">
                  <c:v>42449</c:v>
                </c:pt>
                <c:pt idx="185">
                  <c:v>42456</c:v>
                </c:pt>
                <c:pt idx="186">
                  <c:v>42463</c:v>
                </c:pt>
                <c:pt idx="187">
                  <c:v>42470</c:v>
                </c:pt>
                <c:pt idx="188">
                  <c:v>42477</c:v>
                </c:pt>
                <c:pt idx="189">
                  <c:v>42484</c:v>
                </c:pt>
                <c:pt idx="190">
                  <c:v>42491</c:v>
                </c:pt>
                <c:pt idx="191">
                  <c:v>42498</c:v>
                </c:pt>
                <c:pt idx="192">
                  <c:v>42505</c:v>
                </c:pt>
                <c:pt idx="193">
                  <c:v>42512</c:v>
                </c:pt>
                <c:pt idx="194">
                  <c:v>42519</c:v>
                </c:pt>
                <c:pt idx="195">
                  <c:v>42526</c:v>
                </c:pt>
                <c:pt idx="196">
                  <c:v>42533</c:v>
                </c:pt>
                <c:pt idx="197">
                  <c:v>42540</c:v>
                </c:pt>
                <c:pt idx="198">
                  <c:v>42547</c:v>
                </c:pt>
                <c:pt idx="199">
                  <c:v>42554</c:v>
                </c:pt>
                <c:pt idx="200">
                  <c:v>42561</c:v>
                </c:pt>
                <c:pt idx="201">
                  <c:v>42568</c:v>
                </c:pt>
                <c:pt idx="202">
                  <c:v>42575</c:v>
                </c:pt>
                <c:pt idx="203">
                  <c:v>42582</c:v>
                </c:pt>
                <c:pt idx="204">
                  <c:v>42589</c:v>
                </c:pt>
                <c:pt idx="205">
                  <c:v>42596</c:v>
                </c:pt>
                <c:pt idx="206">
                  <c:v>42603</c:v>
                </c:pt>
                <c:pt idx="207">
                  <c:v>42610</c:v>
                </c:pt>
                <c:pt idx="208">
                  <c:v>42617</c:v>
                </c:pt>
                <c:pt idx="209">
                  <c:v>42624</c:v>
                </c:pt>
                <c:pt idx="210">
                  <c:v>42631</c:v>
                </c:pt>
                <c:pt idx="211">
                  <c:v>42638</c:v>
                </c:pt>
                <c:pt idx="212">
                  <c:v>42645</c:v>
                </c:pt>
                <c:pt idx="213">
                  <c:v>42652</c:v>
                </c:pt>
                <c:pt idx="214">
                  <c:v>42659</c:v>
                </c:pt>
                <c:pt idx="215">
                  <c:v>42666</c:v>
                </c:pt>
                <c:pt idx="216">
                  <c:v>42673</c:v>
                </c:pt>
                <c:pt idx="217">
                  <c:v>42680</c:v>
                </c:pt>
                <c:pt idx="218">
                  <c:v>42687</c:v>
                </c:pt>
                <c:pt idx="219">
                  <c:v>42694</c:v>
                </c:pt>
                <c:pt idx="220">
                  <c:v>42701</c:v>
                </c:pt>
                <c:pt idx="221">
                  <c:v>42708</c:v>
                </c:pt>
                <c:pt idx="222">
                  <c:v>42715</c:v>
                </c:pt>
                <c:pt idx="223">
                  <c:v>42722</c:v>
                </c:pt>
                <c:pt idx="224">
                  <c:v>42729</c:v>
                </c:pt>
                <c:pt idx="225">
                  <c:v>42736</c:v>
                </c:pt>
                <c:pt idx="226">
                  <c:v>42743</c:v>
                </c:pt>
                <c:pt idx="227">
                  <c:v>42750</c:v>
                </c:pt>
                <c:pt idx="228">
                  <c:v>42757</c:v>
                </c:pt>
                <c:pt idx="229">
                  <c:v>42764</c:v>
                </c:pt>
                <c:pt idx="230">
                  <c:v>42771</c:v>
                </c:pt>
                <c:pt idx="231">
                  <c:v>42778</c:v>
                </c:pt>
                <c:pt idx="232">
                  <c:v>42785</c:v>
                </c:pt>
                <c:pt idx="233">
                  <c:v>42792</c:v>
                </c:pt>
                <c:pt idx="234">
                  <c:v>42799</c:v>
                </c:pt>
                <c:pt idx="235">
                  <c:v>42806</c:v>
                </c:pt>
                <c:pt idx="236">
                  <c:v>42813</c:v>
                </c:pt>
                <c:pt idx="237">
                  <c:v>42820</c:v>
                </c:pt>
                <c:pt idx="238">
                  <c:v>42827</c:v>
                </c:pt>
                <c:pt idx="239">
                  <c:v>42834</c:v>
                </c:pt>
                <c:pt idx="240">
                  <c:v>42841</c:v>
                </c:pt>
                <c:pt idx="241">
                  <c:v>42848</c:v>
                </c:pt>
                <c:pt idx="242">
                  <c:v>42855</c:v>
                </c:pt>
                <c:pt idx="243">
                  <c:v>42862</c:v>
                </c:pt>
                <c:pt idx="244">
                  <c:v>42869</c:v>
                </c:pt>
                <c:pt idx="245">
                  <c:v>42876</c:v>
                </c:pt>
                <c:pt idx="246">
                  <c:v>42883</c:v>
                </c:pt>
                <c:pt idx="247">
                  <c:v>42890</c:v>
                </c:pt>
                <c:pt idx="248">
                  <c:v>42897</c:v>
                </c:pt>
                <c:pt idx="249">
                  <c:v>42904</c:v>
                </c:pt>
                <c:pt idx="250">
                  <c:v>42911</c:v>
                </c:pt>
                <c:pt idx="251">
                  <c:v>42918</c:v>
                </c:pt>
                <c:pt idx="252">
                  <c:v>42925</c:v>
                </c:pt>
                <c:pt idx="253">
                  <c:v>42932</c:v>
                </c:pt>
                <c:pt idx="254">
                  <c:v>42939</c:v>
                </c:pt>
                <c:pt idx="255">
                  <c:v>42946</c:v>
                </c:pt>
                <c:pt idx="256">
                  <c:v>42953</c:v>
                </c:pt>
                <c:pt idx="257">
                  <c:v>42960</c:v>
                </c:pt>
                <c:pt idx="258">
                  <c:v>42967</c:v>
                </c:pt>
                <c:pt idx="259">
                  <c:v>42974</c:v>
                </c:pt>
              </c:numCache>
            </c:numRef>
          </c:xVal>
          <c:yVal>
            <c:numRef>
              <c:f>multiTimeline!$B$4:$B$263</c:f>
              <c:numCache>
                <c:formatCode>General</c:formatCode>
                <c:ptCount val="260"/>
                <c:pt idx="0">
                  <c:v>9</c:v>
                </c:pt>
                <c:pt idx="1">
                  <c:v>11</c:v>
                </c:pt>
                <c:pt idx="2">
                  <c:v>12</c:v>
                </c:pt>
                <c:pt idx="3">
                  <c:v>10</c:v>
                </c:pt>
                <c:pt idx="4">
                  <c:v>11</c:v>
                </c:pt>
                <c:pt idx="5">
                  <c:v>9</c:v>
                </c:pt>
                <c:pt idx="6">
                  <c:v>8</c:v>
                </c:pt>
                <c:pt idx="7">
                  <c:v>10</c:v>
                </c:pt>
                <c:pt idx="8">
                  <c:v>10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9</c:v>
                </c:pt>
                <c:pt idx="13">
                  <c:v>9</c:v>
                </c:pt>
                <c:pt idx="14">
                  <c:v>9</c:v>
                </c:pt>
                <c:pt idx="15">
                  <c:v>11</c:v>
                </c:pt>
                <c:pt idx="16">
                  <c:v>9</c:v>
                </c:pt>
                <c:pt idx="17">
                  <c:v>8</c:v>
                </c:pt>
                <c:pt idx="18">
                  <c:v>6</c:v>
                </c:pt>
                <c:pt idx="19">
                  <c:v>8</c:v>
                </c:pt>
                <c:pt idx="20">
                  <c:v>7</c:v>
                </c:pt>
                <c:pt idx="21">
                  <c:v>9</c:v>
                </c:pt>
                <c:pt idx="22">
                  <c:v>8</c:v>
                </c:pt>
                <c:pt idx="23">
                  <c:v>8</c:v>
                </c:pt>
                <c:pt idx="24">
                  <c:v>9</c:v>
                </c:pt>
                <c:pt idx="25">
                  <c:v>7</c:v>
                </c:pt>
                <c:pt idx="26">
                  <c:v>8</c:v>
                </c:pt>
                <c:pt idx="27">
                  <c:v>9</c:v>
                </c:pt>
                <c:pt idx="28">
                  <c:v>9</c:v>
                </c:pt>
                <c:pt idx="29">
                  <c:v>9</c:v>
                </c:pt>
                <c:pt idx="30">
                  <c:v>8</c:v>
                </c:pt>
                <c:pt idx="31">
                  <c:v>8</c:v>
                </c:pt>
                <c:pt idx="32">
                  <c:v>9</c:v>
                </c:pt>
                <c:pt idx="33">
                  <c:v>8</c:v>
                </c:pt>
                <c:pt idx="34">
                  <c:v>10</c:v>
                </c:pt>
                <c:pt idx="35">
                  <c:v>9</c:v>
                </c:pt>
                <c:pt idx="36">
                  <c:v>9</c:v>
                </c:pt>
                <c:pt idx="37">
                  <c:v>10</c:v>
                </c:pt>
                <c:pt idx="38">
                  <c:v>9</c:v>
                </c:pt>
                <c:pt idx="39">
                  <c:v>7</c:v>
                </c:pt>
                <c:pt idx="40">
                  <c:v>9</c:v>
                </c:pt>
                <c:pt idx="41">
                  <c:v>7</c:v>
                </c:pt>
                <c:pt idx="42">
                  <c:v>8</c:v>
                </c:pt>
                <c:pt idx="43">
                  <c:v>8</c:v>
                </c:pt>
                <c:pt idx="44">
                  <c:v>9</c:v>
                </c:pt>
                <c:pt idx="45">
                  <c:v>8</c:v>
                </c:pt>
                <c:pt idx="46">
                  <c:v>8</c:v>
                </c:pt>
                <c:pt idx="47">
                  <c:v>9</c:v>
                </c:pt>
                <c:pt idx="48">
                  <c:v>8</c:v>
                </c:pt>
                <c:pt idx="49">
                  <c:v>8</c:v>
                </c:pt>
                <c:pt idx="50">
                  <c:v>9</c:v>
                </c:pt>
                <c:pt idx="51">
                  <c:v>8</c:v>
                </c:pt>
                <c:pt idx="52">
                  <c:v>10</c:v>
                </c:pt>
                <c:pt idx="53">
                  <c:v>12</c:v>
                </c:pt>
                <c:pt idx="54">
                  <c:v>9</c:v>
                </c:pt>
                <c:pt idx="55">
                  <c:v>8</c:v>
                </c:pt>
                <c:pt idx="56">
                  <c:v>9</c:v>
                </c:pt>
                <c:pt idx="57">
                  <c:v>8</c:v>
                </c:pt>
                <c:pt idx="58">
                  <c:v>10</c:v>
                </c:pt>
                <c:pt idx="59">
                  <c:v>9</c:v>
                </c:pt>
                <c:pt idx="60">
                  <c:v>8</c:v>
                </c:pt>
                <c:pt idx="61">
                  <c:v>10</c:v>
                </c:pt>
                <c:pt idx="62">
                  <c:v>7</c:v>
                </c:pt>
                <c:pt idx="63">
                  <c:v>8</c:v>
                </c:pt>
                <c:pt idx="64">
                  <c:v>9</c:v>
                </c:pt>
                <c:pt idx="65">
                  <c:v>10</c:v>
                </c:pt>
                <c:pt idx="66">
                  <c:v>10</c:v>
                </c:pt>
                <c:pt idx="67">
                  <c:v>12</c:v>
                </c:pt>
                <c:pt idx="68">
                  <c:v>10</c:v>
                </c:pt>
                <c:pt idx="69">
                  <c:v>9</c:v>
                </c:pt>
                <c:pt idx="70">
                  <c:v>10</c:v>
                </c:pt>
                <c:pt idx="71">
                  <c:v>12</c:v>
                </c:pt>
                <c:pt idx="72">
                  <c:v>9</c:v>
                </c:pt>
                <c:pt idx="73">
                  <c:v>10</c:v>
                </c:pt>
                <c:pt idx="74">
                  <c:v>10</c:v>
                </c:pt>
                <c:pt idx="75">
                  <c:v>10</c:v>
                </c:pt>
                <c:pt idx="76">
                  <c:v>11</c:v>
                </c:pt>
                <c:pt idx="77">
                  <c:v>9</c:v>
                </c:pt>
                <c:pt idx="78">
                  <c:v>9</c:v>
                </c:pt>
                <c:pt idx="79">
                  <c:v>9</c:v>
                </c:pt>
                <c:pt idx="80">
                  <c:v>8</c:v>
                </c:pt>
                <c:pt idx="81">
                  <c:v>8</c:v>
                </c:pt>
                <c:pt idx="82">
                  <c:v>8</c:v>
                </c:pt>
                <c:pt idx="83">
                  <c:v>11</c:v>
                </c:pt>
                <c:pt idx="84">
                  <c:v>10</c:v>
                </c:pt>
                <c:pt idx="85">
                  <c:v>9</c:v>
                </c:pt>
                <c:pt idx="86">
                  <c:v>10</c:v>
                </c:pt>
                <c:pt idx="87">
                  <c:v>9</c:v>
                </c:pt>
                <c:pt idx="88">
                  <c:v>9</c:v>
                </c:pt>
                <c:pt idx="89">
                  <c:v>11</c:v>
                </c:pt>
                <c:pt idx="90">
                  <c:v>9</c:v>
                </c:pt>
                <c:pt idx="91">
                  <c:v>56</c:v>
                </c:pt>
                <c:pt idx="92">
                  <c:v>20</c:v>
                </c:pt>
                <c:pt idx="93">
                  <c:v>13</c:v>
                </c:pt>
                <c:pt idx="94">
                  <c:v>10</c:v>
                </c:pt>
                <c:pt idx="95">
                  <c:v>11</c:v>
                </c:pt>
                <c:pt idx="96">
                  <c:v>10</c:v>
                </c:pt>
                <c:pt idx="97">
                  <c:v>10</c:v>
                </c:pt>
                <c:pt idx="98">
                  <c:v>11</c:v>
                </c:pt>
                <c:pt idx="99">
                  <c:v>11</c:v>
                </c:pt>
                <c:pt idx="100">
                  <c:v>11</c:v>
                </c:pt>
                <c:pt idx="101">
                  <c:v>10</c:v>
                </c:pt>
                <c:pt idx="102">
                  <c:v>11</c:v>
                </c:pt>
                <c:pt idx="103">
                  <c:v>9</c:v>
                </c:pt>
                <c:pt idx="104">
                  <c:v>10</c:v>
                </c:pt>
                <c:pt idx="105">
                  <c:v>9</c:v>
                </c:pt>
                <c:pt idx="106">
                  <c:v>9</c:v>
                </c:pt>
                <c:pt idx="107">
                  <c:v>12</c:v>
                </c:pt>
                <c:pt idx="108">
                  <c:v>12</c:v>
                </c:pt>
                <c:pt idx="109">
                  <c:v>10</c:v>
                </c:pt>
                <c:pt idx="110">
                  <c:v>10</c:v>
                </c:pt>
                <c:pt idx="111">
                  <c:v>10</c:v>
                </c:pt>
                <c:pt idx="112">
                  <c:v>10</c:v>
                </c:pt>
                <c:pt idx="113">
                  <c:v>9</c:v>
                </c:pt>
                <c:pt idx="114">
                  <c:v>9</c:v>
                </c:pt>
                <c:pt idx="115">
                  <c:v>9</c:v>
                </c:pt>
                <c:pt idx="116">
                  <c:v>11</c:v>
                </c:pt>
                <c:pt idx="117">
                  <c:v>9</c:v>
                </c:pt>
                <c:pt idx="118">
                  <c:v>10</c:v>
                </c:pt>
                <c:pt idx="119">
                  <c:v>9</c:v>
                </c:pt>
                <c:pt idx="120">
                  <c:v>11</c:v>
                </c:pt>
                <c:pt idx="121">
                  <c:v>11</c:v>
                </c:pt>
                <c:pt idx="122">
                  <c:v>11</c:v>
                </c:pt>
                <c:pt idx="123">
                  <c:v>10</c:v>
                </c:pt>
                <c:pt idx="124">
                  <c:v>10</c:v>
                </c:pt>
                <c:pt idx="125">
                  <c:v>11</c:v>
                </c:pt>
                <c:pt idx="126">
                  <c:v>10</c:v>
                </c:pt>
                <c:pt idx="127">
                  <c:v>10</c:v>
                </c:pt>
                <c:pt idx="128">
                  <c:v>11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12</c:v>
                </c:pt>
                <c:pt idx="133">
                  <c:v>11</c:v>
                </c:pt>
                <c:pt idx="134">
                  <c:v>10</c:v>
                </c:pt>
                <c:pt idx="135">
                  <c:v>10</c:v>
                </c:pt>
                <c:pt idx="136">
                  <c:v>11</c:v>
                </c:pt>
                <c:pt idx="137">
                  <c:v>11</c:v>
                </c:pt>
                <c:pt idx="138">
                  <c:v>11</c:v>
                </c:pt>
                <c:pt idx="139">
                  <c:v>11</c:v>
                </c:pt>
                <c:pt idx="140">
                  <c:v>13</c:v>
                </c:pt>
                <c:pt idx="141">
                  <c:v>12</c:v>
                </c:pt>
                <c:pt idx="142">
                  <c:v>10</c:v>
                </c:pt>
                <c:pt idx="143">
                  <c:v>9</c:v>
                </c:pt>
                <c:pt idx="144">
                  <c:v>12</c:v>
                </c:pt>
                <c:pt idx="145">
                  <c:v>13</c:v>
                </c:pt>
                <c:pt idx="146">
                  <c:v>28</c:v>
                </c:pt>
                <c:pt idx="147">
                  <c:v>16</c:v>
                </c:pt>
                <c:pt idx="148">
                  <c:v>15</c:v>
                </c:pt>
                <c:pt idx="149">
                  <c:v>13</c:v>
                </c:pt>
                <c:pt idx="150">
                  <c:v>14</c:v>
                </c:pt>
                <c:pt idx="151">
                  <c:v>17</c:v>
                </c:pt>
                <c:pt idx="152">
                  <c:v>13</c:v>
                </c:pt>
                <c:pt idx="153">
                  <c:v>10</c:v>
                </c:pt>
                <c:pt idx="154">
                  <c:v>10</c:v>
                </c:pt>
                <c:pt idx="155">
                  <c:v>11</c:v>
                </c:pt>
                <c:pt idx="156">
                  <c:v>10</c:v>
                </c:pt>
                <c:pt idx="157">
                  <c:v>11</c:v>
                </c:pt>
                <c:pt idx="158">
                  <c:v>15</c:v>
                </c:pt>
                <c:pt idx="159">
                  <c:v>11</c:v>
                </c:pt>
                <c:pt idx="160">
                  <c:v>10</c:v>
                </c:pt>
                <c:pt idx="161">
                  <c:v>10</c:v>
                </c:pt>
                <c:pt idx="162">
                  <c:v>13</c:v>
                </c:pt>
                <c:pt idx="163">
                  <c:v>12</c:v>
                </c:pt>
                <c:pt idx="164">
                  <c:v>14</c:v>
                </c:pt>
                <c:pt idx="165">
                  <c:v>11</c:v>
                </c:pt>
                <c:pt idx="166">
                  <c:v>10</c:v>
                </c:pt>
                <c:pt idx="167">
                  <c:v>10</c:v>
                </c:pt>
                <c:pt idx="168">
                  <c:v>11</c:v>
                </c:pt>
                <c:pt idx="169">
                  <c:v>11</c:v>
                </c:pt>
                <c:pt idx="170">
                  <c:v>11</c:v>
                </c:pt>
                <c:pt idx="171">
                  <c:v>12</c:v>
                </c:pt>
                <c:pt idx="172">
                  <c:v>13</c:v>
                </c:pt>
                <c:pt idx="173">
                  <c:v>11</c:v>
                </c:pt>
                <c:pt idx="174">
                  <c:v>10</c:v>
                </c:pt>
                <c:pt idx="175">
                  <c:v>9</c:v>
                </c:pt>
                <c:pt idx="176">
                  <c:v>9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11</c:v>
                </c:pt>
                <c:pt idx="183">
                  <c:v>10</c:v>
                </c:pt>
                <c:pt idx="184">
                  <c:v>44</c:v>
                </c:pt>
                <c:pt idx="185">
                  <c:v>41</c:v>
                </c:pt>
                <c:pt idx="186">
                  <c:v>22</c:v>
                </c:pt>
                <c:pt idx="187">
                  <c:v>40</c:v>
                </c:pt>
                <c:pt idx="188">
                  <c:v>25</c:v>
                </c:pt>
                <c:pt idx="189">
                  <c:v>22</c:v>
                </c:pt>
                <c:pt idx="190">
                  <c:v>19</c:v>
                </c:pt>
                <c:pt idx="191">
                  <c:v>22</c:v>
                </c:pt>
                <c:pt idx="192">
                  <c:v>21</c:v>
                </c:pt>
                <c:pt idx="193">
                  <c:v>23</c:v>
                </c:pt>
                <c:pt idx="194">
                  <c:v>20</c:v>
                </c:pt>
                <c:pt idx="195">
                  <c:v>23</c:v>
                </c:pt>
                <c:pt idx="196">
                  <c:v>22</c:v>
                </c:pt>
                <c:pt idx="197">
                  <c:v>22</c:v>
                </c:pt>
                <c:pt idx="198">
                  <c:v>31</c:v>
                </c:pt>
                <c:pt idx="199">
                  <c:v>28</c:v>
                </c:pt>
                <c:pt idx="200">
                  <c:v>25</c:v>
                </c:pt>
                <c:pt idx="201">
                  <c:v>24</c:v>
                </c:pt>
                <c:pt idx="202">
                  <c:v>22</c:v>
                </c:pt>
                <c:pt idx="203">
                  <c:v>22</c:v>
                </c:pt>
                <c:pt idx="204">
                  <c:v>21</c:v>
                </c:pt>
                <c:pt idx="205">
                  <c:v>21</c:v>
                </c:pt>
                <c:pt idx="206">
                  <c:v>23</c:v>
                </c:pt>
                <c:pt idx="207">
                  <c:v>22</c:v>
                </c:pt>
                <c:pt idx="208">
                  <c:v>25</c:v>
                </c:pt>
                <c:pt idx="209">
                  <c:v>26</c:v>
                </c:pt>
                <c:pt idx="210">
                  <c:v>29</c:v>
                </c:pt>
                <c:pt idx="211">
                  <c:v>32</c:v>
                </c:pt>
                <c:pt idx="212">
                  <c:v>34</c:v>
                </c:pt>
                <c:pt idx="213">
                  <c:v>34</c:v>
                </c:pt>
                <c:pt idx="214">
                  <c:v>38</c:v>
                </c:pt>
                <c:pt idx="215">
                  <c:v>40</c:v>
                </c:pt>
                <c:pt idx="216">
                  <c:v>36</c:v>
                </c:pt>
                <c:pt idx="217">
                  <c:v>35</c:v>
                </c:pt>
                <c:pt idx="218">
                  <c:v>39</c:v>
                </c:pt>
                <c:pt idx="219">
                  <c:v>37</c:v>
                </c:pt>
                <c:pt idx="220">
                  <c:v>39</c:v>
                </c:pt>
                <c:pt idx="221">
                  <c:v>47</c:v>
                </c:pt>
                <c:pt idx="222">
                  <c:v>41</c:v>
                </c:pt>
                <c:pt idx="223">
                  <c:v>54</c:v>
                </c:pt>
                <c:pt idx="224">
                  <c:v>33</c:v>
                </c:pt>
                <c:pt idx="225">
                  <c:v>43</c:v>
                </c:pt>
                <c:pt idx="226">
                  <c:v>45</c:v>
                </c:pt>
                <c:pt idx="227">
                  <c:v>45</c:v>
                </c:pt>
                <c:pt idx="228">
                  <c:v>48</c:v>
                </c:pt>
                <c:pt idx="229">
                  <c:v>49</c:v>
                </c:pt>
                <c:pt idx="230">
                  <c:v>50</c:v>
                </c:pt>
                <c:pt idx="231">
                  <c:v>52</c:v>
                </c:pt>
                <c:pt idx="232">
                  <c:v>60</c:v>
                </c:pt>
                <c:pt idx="233">
                  <c:v>60</c:v>
                </c:pt>
                <c:pt idx="234">
                  <c:v>62</c:v>
                </c:pt>
                <c:pt idx="235">
                  <c:v>63</c:v>
                </c:pt>
                <c:pt idx="236">
                  <c:v>61</c:v>
                </c:pt>
                <c:pt idx="237">
                  <c:v>61</c:v>
                </c:pt>
                <c:pt idx="238">
                  <c:v>59</c:v>
                </c:pt>
                <c:pt idx="239">
                  <c:v>53</c:v>
                </c:pt>
                <c:pt idx="240">
                  <c:v>60</c:v>
                </c:pt>
                <c:pt idx="241">
                  <c:v>61</c:v>
                </c:pt>
                <c:pt idx="242">
                  <c:v>57</c:v>
                </c:pt>
                <c:pt idx="243">
                  <c:v>67</c:v>
                </c:pt>
                <c:pt idx="244">
                  <c:v>63</c:v>
                </c:pt>
                <c:pt idx="245">
                  <c:v>64</c:v>
                </c:pt>
                <c:pt idx="246">
                  <c:v>61</c:v>
                </c:pt>
                <c:pt idx="247">
                  <c:v>59</c:v>
                </c:pt>
                <c:pt idx="248">
                  <c:v>64</c:v>
                </c:pt>
                <c:pt idx="249">
                  <c:v>68</c:v>
                </c:pt>
                <c:pt idx="250">
                  <c:v>75</c:v>
                </c:pt>
                <c:pt idx="251">
                  <c:v>66</c:v>
                </c:pt>
                <c:pt idx="252">
                  <c:v>71</c:v>
                </c:pt>
                <c:pt idx="253">
                  <c:v>71</c:v>
                </c:pt>
                <c:pt idx="254">
                  <c:v>73</c:v>
                </c:pt>
                <c:pt idx="255">
                  <c:v>100</c:v>
                </c:pt>
                <c:pt idx="256">
                  <c:v>80</c:v>
                </c:pt>
                <c:pt idx="257">
                  <c:v>66</c:v>
                </c:pt>
                <c:pt idx="258">
                  <c:v>64</c:v>
                </c:pt>
                <c:pt idx="259">
                  <c:v>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C2-4ED3-BD5E-B2E487EDC4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059976"/>
        <c:axId val="84063584"/>
      </c:scatterChart>
      <c:valAx>
        <c:axId val="84059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4063584"/>
        <c:crosses val="autoZero"/>
        <c:crossBetween val="midCat"/>
      </c:valAx>
      <c:valAx>
        <c:axId val="84063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84059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Chatbot és seq2seq cikkek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Sheet1!$A$3:$A$6</c:f>
              <c:strCach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5</c:v>
                </c:pt>
                <c:pt idx="1">
                  <c:v>9</c:v>
                </c:pt>
                <c:pt idx="2">
                  <c:v>28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2-4639-A9DD-6B5FF9AB7A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736728"/>
        <c:axId val="204739352"/>
      </c:barChart>
      <c:dateAx>
        <c:axId val="204736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04739352"/>
        <c:crosses val="autoZero"/>
        <c:auto val="0"/>
        <c:lblOffset val="100"/>
        <c:baseTimeUnit val="days"/>
      </c:dateAx>
      <c:valAx>
        <c:axId val="204739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204736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136F6-99B2-4B0E-B1C5-0F6183461BDD}" type="doc">
      <dgm:prSet loTypeId="urn:microsoft.com/office/officeart/2005/8/layout/list1" loCatId="list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8BD20-9B1F-4D6A-9356-C1021A590FD0}">
      <dgm:prSet phldrT="[Text]"/>
      <dgm:spPr/>
      <dgm:t>
        <a:bodyPr/>
        <a:lstStyle/>
        <a:p>
          <a:r>
            <a:rPr lang="hu-HU" dirty="0"/>
            <a:t>Jó tanító adat hiánya</a:t>
          </a:r>
          <a:endParaRPr lang="en-US" dirty="0"/>
        </a:p>
      </dgm:t>
    </dgm:pt>
    <dgm:pt modelId="{775AAD14-10A7-41AE-B1AA-618FB455B763}" type="parTrans" cxnId="{62F52CBB-10F6-4AC1-924E-2AA1FCD34892}">
      <dgm:prSet/>
      <dgm:spPr/>
      <dgm:t>
        <a:bodyPr/>
        <a:lstStyle/>
        <a:p>
          <a:endParaRPr lang="en-US"/>
        </a:p>
      </dgm:t>
    </dgm:pt>
    <dgm:pt modelId="{4F6809D0-2667-4280-BDAF-359BEF050D9F}" type="sibTrans" cxnId="{62F52CBB-10F6-4AC1-924E-2AA1FCD34892}">
      <dgm:prSet/>
      <dgm:spPr/>
      <dgm:t>
        <a:bodyPr/>
        <a:lstStyle/>
        <a:p>
          <a:endParaRPr lang="en-US"/>
        </a:p>
      </dgm:t>
    </dgm:pt>
    <dgm:pt modelId="{61434E18-41F1-4755-9312-25EE2641384D}">
      <dgm:prSet phldrT="[Text]"/>
      <dgm:spPr/>
      <dgm:t>
        <a:bodyPr/>
        <a:lstStyle/>
        <a:p>
          <a:r>
            <a:rPr lang="hu-HU" dirty="0" err="1"/>
            <a:t>Loss</a:t>
          </a:r>
          <a:r>
            <a:rPr lang="hu-HU" dirty="0"/>
            <a:t> </a:t>
          </a:r>
          <a:r>
            <a:rPr lang="hu-HU" dirty="0" err="1"/>
            <a:t>function</a:t>
          </a:r>
          <a:endParaRPr lang="en-US" dirty="0"/>
        </a:p>
      </dgm:t>
    </dgm:pt>
    <dgm:pt modelId="{9ABB3EDB-56BC-4E0E-973F-E8B3BF0AD9F4}" type="parTrans" cxnId="{B7E60FFF-F032-47B9-A467-91B414C5E477}">
      <dgm:prSet/>
      <dgm:spPr/>
      <dgm:t>
        <a:bodyPr/>
        <a:lstStyle/>
        <a:p>
          <a:endParaRPr lang="en-US"/>
        </a:p>
      </dgm:t>
    </dgm:pt>
    <dgm:pt modelId="{D711B682-30CD-456E-BBBF-75400AF5E1F2}" type="sibTrans" cxnId="{B7E60FFF-F032-47B9-A467-91B414C5E477}">
      <dgm:prSet/>
      <dgm:spPr/>
      <dgm:t>
        <a:bodyPr/>
        <a:lstStyle/>
        <a:p>
          <a:endParaRPr lang="en-US"/>
        </a:p>
      </dgm:t>
    </dgm:pt>
    <dgm:pt modelId="{691B25DC-FC0F-4130-8D8C-1DFD62BAF8F5}">
      <dgm:prSet phldrT="[Text]"/>
      <dgm:spPr/>
      <dgm:t>
        <a:bodyPr/>
        <a:lstStyle/>
        <a:p>
          <a:r>
            <a:rPr lang="hu-HU" dirty="0"/>
            <a:t>Metrikák</a:t>
          </a:r>
          <a:endParaRPr lang="en-US" dirty="0"/>
        </a:p>
      </dgm:t>
    </dgm:pt>
    <dgm:pt modelId="{74694746-252D-4C0B-A23D-403B459CB9A0}" type="parTrans" cxnId="{BBD17737-91EC-4ACE-94D6-9344F9A51FBB}">
      <dgm:prSet/>
      <dgm:spPr/>
      <dgm:t>
        <a:bodyPr/>
        <a:lstStyle/>
        <a:p>
          <a:endParaRPr lang="en-US"/>
        </a:p>
      </dgm:t>
    </dgm:pt>
    <dgm:pt modelId="{8BD123AB-2CBA-46D1-8ABA-B21F9373DFE0}" type="sibTrans" cxnId="{BBD17737-91EC-4ACE-94D6-9344F9A51FBB}">
      <dgm:prSet/>
      <dgm:spPr/>
      <dgm:t>
        <a:bodyPr/>
        <a:lstStyle/>
        <a:p>
          <a:endParaRPr lang="en-US"/>
        </a:p>
      </dgm:t>
    </dgm:pt>
    <dgm:pt modelId="{84793816-1274-4328-8285-EAFDB056D27D}" type="pres">
      <dgm:prSet presAssocID="{EC4136F6-99B2-4B0E-B1C5-0F6183461BDD}" presName="linear" presStyleCnt="0">
        <dgm:presLayoutVars>
          <dgm:dir/>
          <dgm:animLvl val="lvl"/>
          <dgm:resizeHandles val="exact"/>
        </dgm:presLayoutVars>
      </dgm:prSet>
      <dgm:spPr/>
    </dgm:pt>
    <dgm:pt modelId="{39471E11-E3FA-4551-B38E-0457A2BA2FC3}" type="pres">
      <dgm:prSet presAssocID="{AB58BD20-9B1F-4D6A-9356-C1021A590FD0}" presName="parentLin" presStyleCnt="0"/>
      <dgm:spPr/>
    </dgm:pt>
    <dgm:pt modelId="{B269A5D7-6A3E-446E-B78C-13064FEB1284}" type="pres">
      <dgm:prSet presAssocID="{AB58BD20-9B1F-4D6A-9356-C1021A590FD0}" presName="parentLeftMargin" presStyleLbl="node1" presStyleIdx="0" presStyleCnt="3"/>
      <dgm:spPr/>
    </dgm:pt>
    <dgm:pt modelId="{5451CBBB-7B6F-46A8-A8FB-D279EFB81462}" type="pres">
      <dgm:prSet presAssocID="{AB58BD20-9B1F-4D6A-9356-C1021A590F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2D2C5C6-F70A-4A2F-BF7D-461080F3B1F2}" type="pres">
      <dgm:prSet presAssocID="{AB58BD20-9B1F-4D6A-9356-C1021A590FD0}" presName="negativeSpace" presStyleCnt="0"/>
      <dgm:spPr/>
    </dgm:pt>
    <dgm:pt modelId="{F8794ABB-012F-4142-9745-90E20B56527D}" type="pres">
      <dgm:prSet presAssocID="{AB58BD20-9B1F-4D6A-9356-C1021A590FD0}" presName="childText" presStyleLbl="conFgAcc1" presStyleIdx="0" presStyleCnt="3">
        <dgm:presLayoutVars>
          <dgm:bulletEnabled val="1"/>
        </dgm:presLayoutVars>
      </dgm:prSet>
      <dgm:spPr/>
    </dgm:pt>
    <dgm:pt modelId="{3865214E-8E88-4D84-98F5-17D7C689CA08}" type="pres">
      <dgm:prSet presAssocID="{4F6809D0-2667-4280-BDAF-359BEF050D9F}" presName="spaceBetweenRectangles" presStyleCnt="0"/>
      <dgm:spPr/>
    </dgm:pt>
    <dgm:pt modelId="{3ADBA4B2-E61D-44EA-8A59-3823B02749D7}" type="pres">
      <dgm:prSet presAssocID="{61434E18-41F1-4755-9312-25EE2641384D}" presName="parentLin" presStyleCnt="0"/>
      <dgm:spPr/>
    </dgm:pt>
    <dgm:pt modelId="{5596B2A5-4CEA-40F5-9845-4730936A8B83}" type="pres">
      <dgm:prSet presAssocID="{61434E18-41F1-4755-9312-25EE2641384D}" presName="parentLeftMargin" presStyleLbl="node1" presStyleIdx="0" presStyleCnt="3"/>
      <dgm:spPr/>
    </dgm:pt>
    <dgm:pt modelId="{09A3B2A2-0956-4D65-A45A-ACD9EF9BC53C}" type="pres">
      <dgm:prSet presAssocID="{61434E18-41F1-4755-9312-25EE264138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CAEA6D-98DC-4727-9FCE-9A2E1C5B3F96}" type="pres">
      <dgm:prSet presAssocID="{61434E18-41F1-4755-9312-25EE2641384D}" presName="negativeSpace" presStyleCnt="0"/>
      <dgm:spPr/>
    </dgm:pt>
    <dgm:pt modelId="{8E5342E1-2D33-46CA-9537-60A37C177838}" type="pres">
      <dgm:prSet presAssocID="{61434E18-41F1-4755-9312-25EE2641384D}" presName="childText" presStyleLbl="conFgAcc1" presStyleIdx="1" presStyleCnt="3">
        <dgm:presLayoutVars>
          <dgm:bulletEnabled val="1"/>
        </dgm:presLayoutVars>
      </dgm:prSet>
      <dgm:spPr/>
    </dgm:pt>
    <dgm:pt modelId="{C08A6A00-A696-4881-B712-38AD549660E8}" type="pres">
      <dgm:prSet presAssocID="{D711B682-30CD-456E-BBBF-75400AF5E1F2}" presName="spaceBetweenRectangles" presStyleCnt="0"/>
      <dgm:spPr/>
    </dgm:pt>
    <dgm:pt modelId="{514084C7-0F88-4233-A120-470F82056767}" type="pres">
      <dgm:prSet presAssocID="{691B25DC-FC0F-4130-8D8C-1DFD62BAF8F5}" presName="parentLin" presStyleCnt="0"/>
      <dgm:spPr/>
    </dgm:pt>
    <dgm:pt modelId="{7EBD9819-707C-4304-BF85-10BD029AD65A}" type="pres">
      <dgm:prSet presAssocID="{691B25DC-FC0F-4130-8D8C-1DFD62BAF8F5}" presName="parentLeftMargin" presStyleLbl="node1" presStyleIdx="1" presStyleCnt="3"/>
      <dgm:spPr/>
    </dgm:pt>
    <dgm:pt modelId="{593CC4AB-A809-4D9F-AD12-25692CA380F5}" type="pres">
      <dgm:prSet presAssocID="{691B25DC-FC0F-4130-8D8C-1DFD62BAF8F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0C2A79-357A-41C4-AE1C-2A5BA2225259}" type="pres">
      <dgm:prSet presAssocID="{691B25DC-FC0F-4130-8D8C-1DFD62BAF8F5}" presName="negativeSpace" presStyleCnt="0"/>
      <dgm:spPr/>
    </dgm:pt>
    <dgm:pt modelId="{119DAE6A-0CB3-4D67-8873-E82C2FF2423C}" type="pres">
      <dgm:prSet presAssocID="{691B25DC-FC0F-4130-8D8C-1DFD62BAF8F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3092214-4A99-41B3-9289-78AFCDDD810D}" type="presOf" srcId="{691B25DC-FC0F-4130-8D8C-1DFD62BAF8F5}" destId="{593CC4AB-A809-4D9F-AD12-25692CA380F5}" srcOrd="1" destOrd="0" presId="urn:microsoft.com/office/officeart/2005/8/layout/list1"/>
    <dgm:cxn modelId="{BBD17737-91EC-4ACE-94D6-9344F9A51FBB}" srcId="{EC4136F6-99B2-4B0E-B1C5-0F6183461BDD}" destId="{691B25DC-FC0F-4130-8D8C-1DFD62BAF8F5}" srcOrd="2" destOrd="0" parTransId="{74694746-252D-4C0B-A23D-403B459CB9A0}" sibTransId="{8BD123AB-2CBA-46D1-8ABA-B21F9373DFE0}"/>
    <dgm:cxn modelId="{CB921644-1B72-4131-A074-A4634F19DF04}" type="presOf" srcId="{EC4136F6-99B2-4B0E-B1C5-0F6183461BDD}" destId="{84793816-1274-4328-8285-EAFDB056D27D}" srcOrd="0" destOrd="0" presId="urn:microsoft.com/office/officeart/2005/8/layout/list1"/>
    <dgm:cxn modelId="{8E008048-0FF5-4A65-8AE6-151D9E665188}" type="presOf" srcId="{AB58BD20-9B1F-4D6A-9356-C1021A590FD0}" destId="{5451CBBB-7B6F-46A8-A8FB-D279EFB81462}" srcOrd="1" destOrd="0" presId="urn:microsoft.com/office/officeart/2005/8/layout/list1"/>
    <dgm:cxn modelId="{0251C45A-34D1-491F-83A3-5F92745F2034}" type="presOf" srcId="{61434E18-41F1-4755-9312-25EE2641384D}" destId="{09A3B2A2-0956-4D65-A45A-ACD9EF9BC53C}" srcOrd="1" destOrd="0" presId="urn:microsoft.com/office/officeart/2005/8/layout/list1"/>
    <dgm:cxn modelId="{25EF2799-AB1F-451A-8AC6-ECA9E2BF50A3}" type="presOf" srcId="{691B25DC-FC0F-4130-8D8C-1DFD62BAF8F5}" destId="{7EBD9819-707C-4304-BF85-10BD029AD65A}" srcOrd="0" destOrd="0" presId="urn:microsoft.com/office/officeart/2005/8/layout/list1"/>
    <dgm:cxn modelId="{B0289DBA-906E-4DC4-B7D7-8FC17B967CF5}" type="presOf" srcId="{61434E18-41F1-4755-9312-25EE2641384D}" destId="{5596B2A5-4CEA-40F5-9845-4730936A8B83}" srcOrd="0" destOrd="0" presId="urn:microsoft.com/office/officeart/2005/8/layout/list1"/>
    <dgm:cxn modelId="{62F52CBB-10F6-4AC1-924E-2AA1FCD34892}" srcId="{EC4136F6-99B2-4B0E-B1C5-0F6183461BDD}" destId="{AB58BD20-9B1F-4D6A-9356-C1021A590FD0}" srcOrd="0" destOrd="0" parTransId="{775AAD14-10A7-41AE-B1AA-618FB455B763}" sibTransId="{4F6809D0-2667-4280-BDAF-359BEF050D9F}"/>
    <dgm:cxn modelId="{8602F2E3-A91B-4791-98F0-582888900487}" type="presOf" srcId="{AB58BD20-9B1F-4D6A-9356-C1021A590FD0}" destId="{B269A5D7-6A3E-446E-B78C-13064FEB1284}" srcOrd="0" destOrd="0" presId="urn:microsoft.com/office/officeart/2005/8/layout/list1"/>
    <dgm:cxn modelId="{B7E60FFF-F032-47B9-A467-91B414C5E477}" srcId="{EC4136F6-99B2-4B0E-B1C5-0F6183461BDD}" destId="{61434E18-41F1-4755-9312-25EE2641384D}" srcOrd="1" destOrd="0" parTransId="{9ABB3EDB-56BC-4E0E-973F-E8B3BF0AD9F4}" sibTransId="{D711B682-30CD-456E-BBBF-75400AF5E1F2}"/>
    <dgm:cxn modelId="{2AF1BED6-CF77-487A-AC56-EECE2D032D15}" type="presParOf" srcId="{84793816-1274-4328-8285-EAFDB056D27D}" destId="{39471E11-E3FA-4551-B38E-0457A2BA2FC3}" srcOrd="0" destOrd="0" presId="urn:microsoft.com/office/officeart/2005/8/layout/list1"/>
    <dgm:cxn modelId="{FB24E046-5486-415F-940E-66F89F2A78ED}" type="presParOf" srcId="{39471E11-E3FA-4551-B38E-0457A2BA2FC3}" destId="{B269A5D7-6A3E-446E-B78C-13064FEB1284}" srcOrd="0" destOrd="0" presId="urn:microsoft.com/office/officeart/2005/8/layout/list1"/>
    <dgm:cxn modelId="{470F3ED9-11D9-41CA-8100-19749074B73C}" type="presParOf" srcId="{39471E11-E3FA-4551-B38E-0457A2BA2FC3}" destId="{5451CBBB-7B6F-46A8-A8FB-D279EFB81462}" srcOrd="1" destOrd="0" presId="urn:microsoft.com/office/officeart/2005/8/layout/list1"/>
    <dgm:cxn modelId="{32BD500A-8ADC-47A1-B100-5AE7B070CCD0}" type="presParOf" srcId="{84793816-1274-4328-8285-EAFDB056D27D}" destId="{72D2C5C6-F70A-4A2F-BF7D-461080F3B1F2}" srcOrd="1" destOrd="0" presId="urn:microsoft.com/office/officeart/2005/8/layout/list1"/>
    <dgm:cxn modelId="{39D67E76-F57A-488D-AF18-F07415C3F61A}" type="presParOf" srcId="{84793816-1274-4328-8285-EAFDB056D27D}" destId="{F8794ABB-012F-4142-9745-90E20B56527D}" srcOrd="2" destOrd="0" presId="urn:microsoft.com/office/officeart/2005/8/layout/list1"/>
    <dgm:cxn modelId="{C6688FFE-0DC6-40E6-B668-BCD3CAF871DD}" type="presParOf" srcId="{84793816-1274-4328-8285-EAFDB056D27D}" destId="{3865214E-8E88-4D84-98F5-17D7C689CA08}" srcOrd="3" destOrd="0" presId="urn:microsoft.com/office/officeart/2005/8/layout/list1"/>
    <dgm:cxn modelId="{4D9BFA3D-F6AA-4F03-AB65-99786B83B2D8}" type="presParOf" srcId="{84793816-1274-4328-8285-EAFDB056D27D}" destId="{3ADBA4B2-E61D-44EA-8A59-3823B02749D7}" srcOrd="4" destOrd="0" presId="urn:microsoft.com/office/officeart/2005/8/layout/list1"/>
    <dgm:cxn modelId="{47EB59F7-2323-409B-9E6A-69016B68B2B2}" type="presParOf" srcId="{3ADBA4B2-E61D-44EA-8A59-3823B02749D7}" destId="{5596B2A5-4CEA-40F5-9845-4730936A8B83}" srcOrd="0" destOrd="0" presId="urn:microsoft.com/office/officeart/2005/8/layout/list1"/>
    <dgm:cxn modelId="{84C0F7FD-31C5-42A4-878B-CC532F7B755D}" type="presParOf" srcId="{3ADBA4B2-E61D-44EA-8A59-3823B02749D7}" destId="{09A3B2A2-0956-4D65-A45A-ACD9EF9BC53C}" srcOrd="1" destOrd="0" presId="urn:microsoft.com/office/officeart/2005/8/layout/list1"/>
    <dgm:cxn modelId="{8EC70F21-6BBB-47F4-87C3-608440C91FAB}" type="presParOf" srcId="{84793816-1274-4328-8285-EAFDB056D27D}" destId="{20CAEA6D-98DC-4727-9FCE-9A2E1C5B3F96}" srcOrd="5" destOrd="0" presId="urn:microsoft.com/office/officeart/2005/8/layout/list1"/>
    <dgm:cxn modelId="{DC36BD06-F2BF-4E0E-98C4-F22681708FDF}" type="presParOf" srcId="{84793816-1274-4328-8285-EAFDB056D27D}" destId="{8E5342E1-2D33-46CA-9537-60A37C177838}" srcOrd="6" destOrd="0" presId="urn:microsoft.com/office/officeart/2005/8/layout/list1"/>
    <dgm:cxn modelId="{D2AE510D-419A-4ADA-A68C-0538FC79FC70}" type="presParOf" srcId="{84793816-1274-4328-8285-EAFDB056D27D}" destId="{C08A6A00-A696-4881-B712-38AD549660E8}" srcOrd="7" destOrd="0" presId="urn:microsoft.com/office/officeart/2005/8/layout/list1"/>
    <dgm:cxn modelId="{F4FAC44C-86F2-473F-BABD-C99B7F86497B}" type="presParOf" srcId="{84793816-1274-4328-8285-EAFDB056D27D}" destId="{514084C7-0F88-4233-A120-470F82056767}" srcOrd="8" destOrd="0" presId="urn:microsoft.com/office/officeart/2005/8/layout/list1"/>
    <dgm:cxn modelId="{7860B1B3-A75F-4EE8-9A71-0537FEE17F1D}" type="presParOf" srcId="{514084C7-0F88-4233-A120-470F82056767}" destId="{7EBD9819-707C-4304-BF85-10BD029AD65A}" srcOrd="0" destOrd="0" presId="urn:microsoft.com/office/officeart/2005/8/layout/list1"/>
    <dgm:cxn modelId="{5CF3CF67-500E-4245-8EDB-D410AAEC61F4}" type="presParOf" srcId="{514084C7-0F88-4233-A120-470F82056767}" destId="{593CC4AB-A809-4D9F-AD12-25692CA380F5}" srcOrd="1" destOrd="0" presId="urn:microsoft.com/office/officeart/2005/8/layout/list1"/>
    <dgm:cxn modelId="{5FBADD45-13E8-436B-9B55-176DE9494447}" type="presParOf" srcId="{84793816-1274-4328-8285-EAFDB056D27D}" destId="{160C2A79-357A-41C4-AE1C-2A5BA2225259}" srcOrd="9" destOrd="0" presId="urn:microsoft.com/office/officeart/2005/8/layout/list1"/>
    <dgm:cxn modelId="{C2E49B50-3565-42A1-911F-C370EDE835C1}" type="presParOf" srcId="{84793816-1274-4328-8285-EAFDB056D27D}" destId="{119DAE6A-0CB3-4D67-8873-E82C2FF242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3BA9BB-F245-4336-8141-BCAB1AF9BDD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58D1FF-3E05-49CE-8AE0-2525DEFCDA45}">
      <dgm:prSet phldrT="[Text]"/>
      <dgm:spPr/>
      <dgm:t>
        <a:bodyPr/>
        <a:lstStyle/>
        <a:p>
          <a:r>
            <a:rPr lang="hu-HU" dirty="0"/>
            <a:t>Film </a:t>
          </a:r>
          <a:endParaRPr lang="en-US" dirty="0"/>
        </a:p>
      </dgm:t>
    </dgm:pt>
    <dgm:pt modelId="{9332BF19-2D11-4FCE-BE3D-851033FFC993}" type="parTrans" cxnId="{04525D0F-9992-4507-B5E4-6CF59A4A18FA}">
      <dgm:prSet/>
      <dgm:spPr/>
      <dgm:t>
        <a:bodyPr/>
        <a:lstStyle/>
        <a:p>
          <a:endParaRPr lang="en-US"/>
        </a:p>
      </dgm:t>
    </dgm:pt>
    <dgm:pt modelId="{269D96DD-0C4B-4964-9A31-B13ABE344E66}" type="sibTrans" cxnId="{04525D0F-9992-4507-B5E4-6CF59A4A18FA}">
      <dgm:prSet/>
      <dgm:spPr/>
      <dgm:t>
        <a:bodyPr/>
        <a:lstStyle/>
        <a:p>
          <a:endParaRPr lang="en-US"/>
        </a:p>
      </dgm:t>
    </dgm:pt>
    <dgm:pt modelId="{9E17469C-F767-41C1-BFBC-BFA53FEB4F22}">
      <dgm:prSet phldrT="[Text]"/>
      <dgm:spPr/>
      <dgm:t>
        <a:bodyPr/>
        <a:lstStyle/>
        <a:p>
          <a:r>
            <a:rPr lang="hu-HU" dirty="0"/>
            <a:t>Csak IT </a:t>
          </a:r>
          <a:r>
            <a:rPr lang="hu-HU" dirty="0" err="1"/>
            <a:t>domain</a:t>
          </a:r>
          <a:endParaRPr lang="en-US" dirty="0"/>
        </a:p>
      </dgm:t>
    </dgm:pt>
    <dgm:pt modelId="{F2C1BA45-257F-493D-8B6A-69EC5FC84C37}" type="parTrans" cxnId="{1A71406E-8106-4C79-B989-0B1605F22BC0}">
      <dgm:prSet/>
      <dgm:spPr/>
      <dgm:t>
        <a:bodyPr/>
        <a:lstStyle/>
        <a:p>
          <a:endParaRPr lang="en-US"/>
        </a:p>
      </dgm:t>
    </dgm:pt>
    <dgm:pt modelId="{334D443B-3D59-4A24-A62A-BD612B57996A}" type="sibTrans" cxnId="{1A71406E-8106-4C79-B989-0B1605F22BC0}">
      <dgm:prSet/>
      <dgm:spPr/>
      <dgm:t>
        <a:bodyPr/>
        <a:lstStyle/>
        <a:p>
          <a:endParaRPr lang="en-US"/>
        </a:p>
      </dgm:t>
    </dgm:pt>
    <dgm:pt modelId="{2F9F0085-1485-4073-9A7F-CC7DEC482997}">
      <dgm:prSet phldrT="[Text]"/>
      <dgm:spPr/>
      <dgm:t>
        <a:bodyPr/>
        <a:lstStyle/>
        <a:p>
          <a:r>
            <a:rPr lang="hu-HU" dirty="0" err="1"/>
            <a:t>Twitter</a:t>
          </a:r>
          <a:endParaRPr lang="en-US" dirty="0"/>
        </a:p>
      </dgm:t>
    </dgm:pt>
    <dgm:pt modelId="{723607EB-C4EC-4A48-BCD4-585AC4CE28F2}" type="parTrans" cxnId="{3FC4208D-CEE9-4218-9F8E-6B601838285A}">
      <dgm:prSet/>
      <dgm:spPr/>
      <dgm:t>
        <a:bodyPr/>
        <a:lstStyle/>
        <a:p>
          <a:endParaRPr lang="en-US"/>
        </a:p>
      </dgm:t>
    </dgm:pt>
    <dgm:pt modelId="{381B5146-B9E8-4C4B-9990-1C50B1E73A74}" type="sibTrans" cxnId="{3FC4208D-CEE9-4218-9F8E-6B601838285A}">
      <dgm:prSet/>
      <dgm:spPr/>
      <dgm:t>
        <a:bodyPr/>
        <a:lstStyle/>
        <a:p>
          <a:endParaRPr lang="en-US"/>
        </a:p>
      </dgm:t>
    </dgm:pt>
    <dgm:pt modelId="{6C55C89C-7B3F-4E0B-B5F4-24CC34276FF9}">
      <dgm:prSet phldrT="[Text]"/>
      <dgm:spPr/>
      <dgm:t>
        <a:bodyPr/>
        <a:lstStyle/>
        <a:p>
          <a:r>
            <a:rPr lang="hu-HU" dirty="0"/>
            <a:t>Post/</a:t>
          </a:r>
          <a:r>
            <a:rPr lang="hu-HU" dirty="0" err="1"/>
            <a:t>reply</a:t>
          </a:r>
          <a:endParaRPr lang="en-US" dirty="0"/>
        </a:p>
      </dgm:t>
    </dgm:pt>
    <dgm:pt modelId="{2C0D7E52-9265-4DFE-A280-EEBE572574DC}" type="parTrans" cxnId="{EC825148-40F0-41C1-B317-80E99372EB5F}">
      <dgm:prSet/>
      <dgm:spPr/>
      <dgm:t>
        <a:bodyPr/>
        <a:lstStyle/>
        <a:p>
          <a:endParaRPr lang="en-US"/>
        </a:p>
      </dgm:t>
    </dgm:pt>
    <dgm:pt modelId="{D0FD1F0E-D554-489B-BE5E-2E0500220F3C}" type="sibTrans" cxnId="{EC825148-40F0-41C1-B317-80E99372EB5F}">
      <dgm:prSet/>
      <dgm:spPr/>
      <dgm:t>
        <a:bodyPr/>
        <a:lstStyle/>
        <a:p>
          <a:endParaRPr lang="en-US"/>
        </a:p>
      </dgm:t>
    </dgm:pt>
    <dgm:pt modelId="{48BB194C-0200-40AA-8B2F-9371B1A7DF38}">
      <dgm:prSet phldrT="[Text]"/>
      <dgm:spPr/>
      <dgm:t>
        <a:bodyPr/>
        <a:lstStyle/>
        <a:p>
          <a:r>
            <a:rPr lang="hu-HU" dirty="0"/>
            <a:t>Nem természetes</a:t>
          </a:r>
          <a:endParaRPr lang="en-US" dirty="0"/>
        </a:p>
      </dgm:t>
    </dgm:pt>
    <dgm:pt modelId="{A3C82A28-1795-4C74-8B81-B353D45CECF7}" type="parTrans" cxnId="{108A2240-2E1D-4395-B553-76C432DDF24B}">
      <dgm:prSet/>
      <dgm:spPr/>
      <dgm:t>
        <a:bodyPr/>
        <a:lstStyle/>
        <a:p>
          <a:endParaRPr lang="en-US"/>
        </a:p>
      </dgm:t>
    </dgm:pt>
    <dgm:pt modelId="{0791C57B-6288-41D7-B120-FCEF316CF058}" type="sibTrans" cxnId="{108A2240-2E1D-4395-B553-76C432DDF24B}">
      <dgm:prSet/>
      <dgm:spPr/>
      <dgm:t>
        <a:bodyPr/>
        <a:lstStyle/>
        <a:p>
          <a:endParaRPr lang="en-US"/>
        </a:p>
      </dgm:t>
    </dgm:pt>
    <dgm:pt modelId="{7E8D2F9E-E633-4B2F-B418-AAB8E615841C}">
      <dgm:prSet phldrT="[Text]"/>
      <dgm:spPr/>
      <dgm:t>
        <a:bodyPr/>
        <a:lstStyle/>
        <a:p>
          <a:r>
            <a:rPr lang="hu-HU" dirty="0" err="1"/>
            <a:t>Ubuntu</a:t>
          </a:r>
          <a:r>
            <a:rPr lang="hu-HU" dirty="0"/>
            <a:t> </a:t>
          </a:r>
          <a:endParaRPr lang="en-US" dirty="0"/>
        </a:p>
      </dgm:t>
    </dgm:pt>
    <dgm:pt modelId="{AF9DF77D-465C-4B2F-9237-0BB677229E67}" type="parTrans" cxnId="{D8BF1EC3-4C9C-4E83-9980-F93481DA08E1}">
      <dgm:prSet/>
      <dgm:spPr/>
      <dgm:t>
        <a:bodyPr/>
        <a:lstStyle/>
        <a:p>
          <a:endParaRPr lang="en-US"/>
        </a:p>
      </dgm:t>
    </dgm:pt>
    <dgm:pt modelId="{0F4E6900-9174-46F4-B706-3749D7806CBF}" type="sibTrans" cxnId="{D8BF1EC3-4C9C-4E83-9980-F93481DA08E1}">
      <dgm:prSet/>
      <dgm:spPr/>
      <dgm:t>
        <a:bodyPr/>
        <a:lstStyle/>
        <a:p>
          <a:endParaRPr lang="en-US"/>
        </a:p>
      </dgm:t>
    </dgm:pt>
    <dgm:pt modelId="{939D16AB-EE5B-452F-8463-6AD492B3037B}" type="pres">
      <dgm:prSet presAssocID="{173BA9BB-F245-4336-8141-BCAB1AF9BDDE}" presName="linear" presStyleCnt="0">
        <dgm:presLayoutVars>
          <dgm:animLvl val="lvl"/>
          <dgm:resizeHandles val="exact"/>
        </dgm:presLayoutVars>
      </dgm:prSet>
      <dgm:spPr/>
    </dgm:pt>
    <dgm:pt modelId="{16A55693-D4FB-494F-81F8-2A342B00B3D9}" type="pres">
      <dgm:prSet presAssocID="{DB58D1FF-3E05-49CE-8AE0-2525DEFCDA4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283FBF9-4DD2-46E6-BA20-AFEB633ABC4A}" type="pres">
      <dgm:prSet presAssocID="{DB58D1FF-3E05-49CE-8AE0-2525DEFCDA45}" presName="childText" presStyleLbl="revTx" presStyleIdx="0" presStyleCnt="3">
        <dgm:presLayoutVars>
          <dgm:bulletEnabled val="1"/>
        </dgm:presLayoutVars>
      </dgm:prSet>
      <dgm:spPr/>
    </dgm:pt>
    <dgm:pt modelId="{6235CC4F-192A-4B0D-B1D9-194540599886}" type="pres">
      <dgm:prSet presAssocID="{7E8D2F9E-E633-4B2F-B418-AAB8E615841C}" presName="parentText" presStyleLbl="node1" presStyleIdx="1" presStyleCnt="3" custLinFactNeighborX="-95" custLinFactNeighborY="-4236">
        <dgm:presLayoutVars>
          <dgm:chMax val="0"/>
          <dgm:bulletEnabled val="1"/>
        </dgm:presLayoutVars>
      </dgm:prSet>
      <dgm:spPr/>
    </dgm:pt>
    <dgm:pt modelId="{A19E693C-7E6E-49BF-A9E7-0FD6320B9D49}" type="pres">
      <dgm:prSet presAssocID="{7E8D2F9E-E633-4B2F-B418-AAB8E615841C}" presName="childText" presStyleLbl="revTx" presStyleIdx="1" presStyleCnt="3">
        <dgm:presLayoutVars>
          <dgm:bulletEnabled val="1"/>
        </dgm:presLayoutVars>
      </dgm:prSet>
      <dgm:spPr/>
    </dgm:pt>
    <dgm:pt modelId="{72B0087E-CBA0-40EC-92E5-D4EAEBDC8DD7}" type="pres">
      <dgm:prSet presAssocID="{2F9F0085-1485-4073-9A7F-CC7DEC4829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E5F540B-37E5-4AB3-B463-E5E409EA05FE}" type="pres">
      <dgm:prSet presAssocID="{2F9F0085-1485-4073-9A7F-CC7DEC48299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4525D0F-9992-4507-B5E4-6CF59A4A18FA}" srcId="{173BA9BB-F245-4336-8141-BCAB1AF9BDDE}" destId="{DB58D1FF-3E05-49CE-8AE0-2525DEFCDA45}" srcOrd="0" destOrd="0" parTransId="{9332BF19-2D11-4FCE-BE3D-851033FFC993}" sibTransId="{269D96DD-0C4B-4964-9A31-B13ABE344E66}"/>
    <dgm:cxn modelId="{CFFB780F-A1E8-4D7B-9EDE-59A1D1E1F225}" type="presOf" srcId="{2F9F0085-1485-4073-9A7F-CC7DEC482997}" destId="{72B0087E-CBA0-40EC-92E5-D4EAEBDC8DD7}" srcOrd="0" destOrd="0" presId="urn:microsoft.com/office/officeart/2005/8/layout/vList2"/>
    <dgm:cxn modelId="{EE921420-4638-47EE-A61F-4E4C048BAC4E}" type="presOf" srcId="{9E17469C-F767-41C1-BFBC-BFA53FEB4F22}" destId="{A19E693C-7E6E-49BF-A9E7-0FD6320B9D49}" srcOrd="0" destOrd="0" presId="urn:microsoft.com/office/officeart/2005/8/layout/vList2"/>
    <dgm:cxn modelId="{108A2240-2E1D-4395-B553-76C432DDF24B}" srcId="{DB58D1FF-3E05-49CE-8AE0-2525DEFCDA45}" destId="{48BB194C-0200-40AA-8B2F-9371B1A7DF38}" srcOrd="0" destOrd="0" parTransId="{A3C82A28-1795-4C74-8B81-B353D45CECF7}" sibTransId="{0791C57B-6288-41D7-B120-FCEF316CF058}"/>
    <dgm:cxn modelId="{EC825148-40F0-41C1-B317-80E99372EB5F}" srcId="{2F9F0085-1485-4073-9A7F-CC7DEC482997}" destId="{6C55C89C-7B3F-4E0B-B5F4-24CC34276FF9}" srcOrd="0" destOrd="0" parTransId="{2C0D7E52-9265-4DFE-A280-EEBE572574DC}" sibTransId="{D0FD1F0E-D554-489B-BE5E-2E0500220F3C}"/>
    <dgm:cxn modelId="{1A71406E-8106-4C79-B989-0B1605F22BC0}" srcId="{7E8D2F9E-E633-4B2F-B418-AAB8E615841C}" destId="{9E17469C-F767-41C1-BFBC-BFA53FEB4F22}" srcOrd="0" destOrd="0" parTransId="{F2C1BA45-257F-493D-8B6A-69EC5FC84C37}" sibTransId="{334D443B-3D59-4A24-A62A-BD612B57996A}"/>
    <dgm:cxn modelId="{3FC4208D-CEE9-4218-9F8E-6B601838285A}" srcId="{173BA9BB-F245-4336-8141-BCAB1AF9BDDE}" destId="{2F9F0085-1485-4073-9A7F-CC7DEC482997}" srcOrd="2" destOrd="0" parTransId="{723607EB-C4EC-4A48-BCD4-585AC4CE28F2}" sibTransId="{381B5146-B9E8-4C4B-9990-1C50B1E73A74}"/>
    <dgm:cxn modelId="{D5A5A58D-99D2-48E2-AE42-D3418A046208}" type="presOf" srcId="{DB58D1FF-3E05-49CE-8AE0-2525DEFCDA45}" destId="{16A55693-D4FB-494F-81F8-2A342B00B3D9}" srcOrd="0" destOrd="0" presId="urn:microsoft.com/office/officeart/2005/8/layout/vList2"/>
    <dgm:cxn modelId="{CE38F39C-EE84-4480-9A24-8F212C794988}" type="presOf" srcId="{173BA9BB-F245-4336-8141-BCAB1AF9BDDE}" destId="{939D16AB-EE5B-452F-8463-6AD492B3037B}" srcOrd="0" destOrd="0" presId="urn:microsoft.com/office/officeart/2005/8/layout/vList2"/>
    <dgm:cxn modelId="{34B34BBC-3D9C-41EF-B80E-FDD18977D6FC}" type="presOf" srcId="{7E8D2F9E-E633-4B2F-B418-AAB8E615841C}" destId="{6235CC4F-192A-4B0D-B1D9-194540599886}" srcOrd="0" destOrd="0" presId="urn:microsoft.com/office/officeart/2005/8/layout/vList2"/>
    <dgm:cxn modelId="{952619C0-018E-4991-95FA-55559710E609}" type="presOf" srcId="{6C55C89C-7B3F-4E0B-B5F4-24CC34276FF9}" destId="{FE5F540B-37E5-4AB3-B463-E5E409EA05FE}" srcOrd="0" destOrd="0" presId="urn:microsoft.com/office/officeart/2005/8/layout/vList2"/>
    <dgm:cxn modelId="{D8BF1EC3-4C9C-4E83-9980-F93481DA08E1}" srcId="{173BA9BB-F245-4336-8141-BCAB1AF9BDDE}" destId="{7E8D2F9E-E633-4B2F-B418-AAB8E615841C}" srcOrd="1" destOrd="0" parTransId="{AF9DF77D-465C-4B2F-9237-0BB677229E67}" sibTransId="{0F4E6900-9174-46F4-B706-3749D7806CBF}"/>
    <dgm:cxn modelId="{47375FE5-CB91-411B-8642-4B60B7DD3613}" type="presOf" srcId="{48BB194C-0200-40AA-8B2F-9371B1A7DF38}" destId="{3283FBF9-4DD2-46E6-BA20-AFEB633ABC4A}" srcOrd="0" destOrd="0" presId="urn:microsoft.com/office/officeart/2005/8/layout/vList2"/>
    <dgm:cxn modelId="{221D9A62-8F36-4E58-933E-3ABAE8C42512}" type="presParOf" srcId="{939D16AB-EE5B-452F-8463-6AD492B3037B}" destId="{16A55693-D4FB-494F-81F8-2A342B00B3D9}" srcOrd="0" destOrd="0" presId="urn:microsoft.com/office/officeart/2005/8/layout/vList2"/>
    <dgm:cxn modelId="{9B055208-AEF0-47E7-9A74-35CA9921F16A}" type="presParOf" srcId="{939D16AB-EE5B-452F-8463-6AD492B3037B}" destId="{3283FBF9-4DD2-46E6-BA20-AFEB633ABC4A}" srcOrd="1" destOrd="0" presId="urn:microsoft.com/office/officeart/2005/8/layout/vList2"/>
    <dgm:cxn modelId="{AD4B11C7-4BF1-489E-B9BE-39E6B324B168}" type="presParOf" srcId="{939D16AB-EE5B-452F-8463-6AD492B3037B}" destId="{6235CC4F-192A-4B0D-B1D9-194540599886}" srcOrd="2" destOrd="0" presId="urn:microsoft.com/office/officeart/2005/8/layout/vList2"/>
    <dgm:cxn modelId="{EF6F61A8-792D-4CDE-8D7B-19C19BEFB7C4}" type="presParOf" srcId="{939D16AB-EE5B-452F-8463-6AD492B3037B}" destId="{A19E693C-7E6E-49BF-A9E7-0FD6320B9D49}" srcOrd="3" destOrd="0" presId="urn:microsoft.com/office/officeart/2005/8/layout/vList2"/>
    <dgm:cxn modelId="{4397E5D5-A20A-47F1-B31F-739BC95356C7}" type="presParOf" srcId="{939D16AB-EE5B-452F-8463-6AD492B3037B}" destId="{72B0087E-CBA0-40EC-92E5-D4EAEBDC8DD7}" srcOrd="4" destOrd="0" presId="urn:microsoft.com/office/officeart/2005/8/layout/vList2"/>
    <dgm:cxn modelId="{890A1751-BB0A-4A9B-95CA-CC5801484B65}" type="presParOf" srcId="{939D16AB-EE5B-452F-8463-6AD492B3037B}" destId="{FE5F540B-37E5-4AB3-B463-E5E409EA05F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C2D17-1064-44D0-A034-7A486100F47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382739-5236-487E-93EF-7456E36C4EE4}">
      <dgm:prSet phldrT="[Text]"/>
      <dgm:spPr/>
      <dgm:t>
        <a:bodyPr/>
        <a:lstStyle/>
        <a:p>
          <a:r>
            <a:rPr lang="hu-HU" dirty="0" err="1"/>
            <a:t>Agent</a:t>
          </a:r>
          <a:r>
            <a:rPr lang="hu-HU" dirty="0"/>
            <a:t> (Policy)</a:t>
          </a:r>
          <a:endParaRPr lang="en-US" dirty="0"/>
        </a:p>
      </dgm:t>
    </dgm:pt>
    <dgm:pt modelId="{45CE4900-9D58-447B-BDEE-E2ACDEC2FDD3}" type="parTrans" cxnId="{A026036C-0AEA-4E90-89A7-942E14E97278}">
      <dgm:prSet/>
      <dgm:spPr/>
      <dgm:t>
        <a:bodyPr/>
        <a:lstStyle/>
        <a:p>
          <a:endParaRPr lang="en-US"/>
        </a:p>
      </dgm:t>
    </dgm:pt>
    <dgm:pt modelId="{546478F3-8E5E-4B7E-A9E6-966C9CE3C3C4}" type="sibTrans" cxnId="{A026036C-0AEA-4E90-89A7-942E14E97278}">
      <dgm:prSet/>
      <dgm:spPr/>
      <dgm:t>
        <a:bodyPr/>
        <a:lstStyle/>
        <a:p>
          <a:r>
            <a:rPr lang="hu-HU" dirty="0"/>
            <a:t>Action</a:t>
          </a:r>
          <a:endParaRPr lang="en-US" dirty="0"/>
        </a:p>
      </dgm:t>
    </dgm:pt>
    <dgm:pt modelId="{1CC6D2B3-62E1-4F40-B9FF-C84AF4CDE63D}">
      <dgm:prSet phldrT="[Text]"/>
      <dgm:spPr/>
      <dgm:t>
        <a:bodyPr/>
        <a:lstStyle/>
        <a:p>
          <a:r>
            <a:rPr lang="hu-HU" dirty="0" err="1"/>
            <a:t>Environment</a:t>
          </a:r>
          <a:endParaRPr lang="en-US" dirty="0"/>
        </a:p>
      </dgm:t>
    </dgm:pt>
    <dgm:pt modelId="{2D64371A-8021-4DBC-9046-630352CEFC86}" type="parTrans" cxnId="{98B994C0-1FD1-41AA-AD08-B9C20049F87D}">
      <dgm:prSet/>
      <dgm:spPr/>
      <dgm:t>
        <a:bodyPr/>
        <a:lstStyle/>
        <a:p>
          <a:endParaRPr lang="en-US"/>
        </a:p>
      </dgm:t>
    </dgm:pt>
    <dgm:pt modelId="{04BF2CA9-701E-4ADF-8141-80C2CB61F421}" type="sibTrans" cxnId="{98B994C0-1FD1-41AA-AD08-B9C20049F87D}">
      <dgm:prSet/>
      <dgm:spPr/>
      <dgm:t>
        <a:bodyPr/>
        <a:lstStyle/>
        <a:p>
          <a:r>
            <a:rPr lang="hu-HU" dirty="0" err="1"/>
            <a:t>State</a:t>
          </a:r>
          <a:r>
            <a:rPr lang="hu-HU" dirty="0"/>
            <a:t>, </a:t>
          </a:r>
          <a:r>
            <a:rPr lang="hu-HU" dirty="0" err="1"/>
            <a:t>Reward</a:t>
          </a:r>
          <a:endParaRPr lang="hu-HU" dirty="0"/>
        </a:p>
      </dgm:t>
    </dgm:pt>
    <dgm:pt modelId="{74DEA173-F408-4582-8C0A-A4D804F2F0BD}" type="pres">
      <dgm:prSet presAssocID="{77AC2D17-1064-44D0-A034-7A486100F471}" presName="cycle" presStyleCnt="0">
        <dgm:presLayoutVars>
          <dgm:dir/>
          <dgm:resizeHandles val="exact"/>
        </dgm:presLayoutVars>
      </dgm:prSet>
      <dgm:spPr/>
    </dgm:pt>
    <dgm:pt modelId="{5FD657CE-97D2-4D8F-B547-2892E1031EB6}" type="pres">
      <dgm:prSet presAssocID="{0B382739-5236-487E-93EF-7456E36C4EE4}" presName="node" presStyleLbl="node1" presStyleIdx="0" presStyleCnt="2">
        <dgm:presLayoutVars>
          <dgm:bulletEnabled val="1"/>
        </dgm:presLayoutVars>
      </dgm:prSet>
      <dgm:spPr/>
    </dgm:pt>
    <dgm:pt modelId="{E05B86E7-1991-46CD-A3FD-41F2F3A1DEA7}" type="pres">
      <dgm:prSet presAssocID="{546478F3-8E5E-4B7E-A9E6-966C9CE3C3C4}" presName="sibTrans" presStyleLbl="sibTrans2D1" presStyleIdx="0" presStyleCnt="2"/>
      <dgm:spPr/>
    </dgm:pt>
    <dgm:pt modelId="{257A24E3-D230-408C-8EA0-C764FC31EC39}" type="pres">
      <dgm:prSet presAssocID="{546478F3-8E5E-4B7E-A9E6-966C9CE3C3C4}" presName="connectorText" presStyleLbl="sibTrans2D1" presStyleIdx="0" presStyleCnt="2"/>
      <dgm:spPr/>
    </dgm:pt>
    <dgm:pt modelId="{0211AFB6-97E6-4D9A-AE7D-39B8413F5CA0}" type="pres">
      <dgm:prSet presAssocID="{1CC6D2B3-62E1-4F40-B9FF-C84AF4CDE63D}" presName="node" presStyleLbl="node1" presStyleIdx="1" presStyleCnt="2">
        <dgm:presLayoutVars>
          <dgm:bulletEnabled val="1"/>
        </dgm:presLayoutVars>
      </dgm:prSet>
      <dgm:spPr/>
    </dgm:pt>
    <dgm:pt modelId="{026FBB6A-4A1A-45BE-8F7F-1A947C8450C5}" type="pres">
      <dgm:prSet presAssocID="{04BF2CA9-701E-4ADF-8141-80C2CB61F421}" presName="sibTrans" presStyleLbl="sibTrans2D1" presStyleIdx="1" presStyleCnt="2"/>
      <dgm:spPr/>
    </dgm:pt>
    <dgm:pt modelId="{A8BE46B3-3448-4F14-9391-7DB8F777FDC9}" type="pres">
      <dgm:prSet presAssocID="{04BF2CA9-701E-4ADF-8141-80C2CB61F421}" presName="connectorText" presStyleLbl="sibTrans2D1" presStyleIdx="1" presStyleCnt="2"/>
      <dgm:spPr/>
    </dgm:pt>
  </dgm:ptLst>
  <dgm:cxnLst>
    <dgm:cxn modelId="{8F3AC701-4B44-417C-A2F4-72FE5675144B}" type="presOf" srcId="{1CC6D2B3-62E1-4F40-B9FF-C84AF4CDE63D}" destId="{0211AFB6-97E6-4D9A-AE7D-39B8413F5CA0}" srcOrd="0" destOrd="0" presId="urn:microsoft.com/office/officeart/2005/8/layout/cycle2"/>
    <dgm:cxn modelId="{75081C2F-6240-4BDA-AC7F-CEAE86A70ED8}" type="presOf" srcId="{04BF2CA9-701E-4ADF-8141-80C2CB61F421}" destId="{026FBB6A-4A1A-45BE-8F7F-1A947C8450C5}" srcOrd="0" destOrd="0" presId="urn:microsoft.com/office/officeart/2005/8/layout/cycle2"/>
    <dgm:cxn modelId="{EE03B35D-4E0F-438E-B5F3-5B59855A1DCD}" type="presOf" srcId="{04BF2CA9-701E-4ADF-8141-80C2CB61F421}" destId="{A8BE46B3-3448-4F14-9391-7DB8F777FDC9}" srcOrd="1" destOrd="0" presId="urn:microsoft.com/office/officeart/2005/8/layout/cycle2"/>
    <dgm:cxn modelId="{A026036C-0AEA-4E90-89A7-942E14E97278}" srcId="{77AC2D17-1064-44D0-A034-7A486100F471}" destId="{0B382739-5236-487E-93EF-7456E36C4EE4}" srcOrd="0" destOrd="0" parTransId="{45CE4900-9D58-447B-BDEE-E2ACDEC2FDD3}" sibTransId="{546478F3-8E5E-4B7E-A9E6-966C9CE3C3C4}"/>
    <dgm:cxn modelId="{E5514D85-0EFA-4E2B-BE58-54BCE18D2FCC}" type="presOf" srcId="{0B382739-5236-487E-93EF-7456E36C4EE4}" destId="{5FD657CE-97D2-4D8F-B547-2892E1031EB6}" srcOrd="0" destOrd="0" presId="urn:microsoft.com/office/officeart/2005/8/layout/cycle2"/>
    <dgm:cxn modelId="{7E5E8894-E427-4C37-B643-2C0F38CE17B9}" type="presOf" srcId="{77AC2D17-1064-44D0-A034-7A486100F471}" destId="{74DEA173-F408-4582-8C0A-A4D804F2F0BD}" srcOrd="0" destOrd="0" presId="urn:microsoft.com/office/officeart/2005/8/layout/cycle2"/>
    <dgm:cxn modelId="{7C5255B1-84AB-4BF3-AB60-FB51BC2DF383}" type="presOf" srcId="{546478F3-8E5E-4B7E-A9E6-966C9CE3C3C4}" destId="{E05B86E7-1991-46CD-A3FD-41F2F3A1DEA7}" srcOrd="0" destOrd="0" presId="urn:microsoft.com/office/officeart/2005/8/layout/cycle2"/>
    <dgm:cxn modelId="{98B994C0-1FD1-41AA-AD08-B9C20049F87D}" srcId="{77AC2D17-1064-44D0-A034-7A486100F471}" destId="{1CC6D2B3-62E1-4F40-B9FF-C84AF4CDE63D}" srcOrd="1" destOrd="0" parTransId="{2D64371A-8021-4DBC-9046-630352CEFC86}" sibTransId="{04BF2CA9-701E-4ADF-8141-80C2CB61F421}"/>
    <dgm:cxn modelId="{3AC562E8-7EEF-4CD2-93FA-90ABCF069483}" type="presOf" srcId="{546478F3-8E5E-4B7E-A9E6-966C9CE3C3C4}" destId="{257A24E3-D230-408C-8EA0-C764FC31EC39}" srcOrd="1" destOrd="0" presId="urn:microsoft.com/office/officeart/2005/8/layout/cycle2"/>
    <dgm:cxn modelId="{5A7D113D-C4C3-4DB9-8C49-2E774C78B896}" type="presParOf" srcId="{74DEA173-F408-4582-8C0A-A4D804F2F0BD}" destId="{5FD657CE-97D2-4D8F-B547-2892E1031EB6}" srcOrd="0" destOrd="0" presId="urn:microsoft.com/office/officeart/2005/8/layout/cycle2"/>
    <dgm:cxn modelId="{43C32311-C5AE-4C2E-9409-480AAF69C2F3}" type="presParOf" srcId="{74DEA173-F408-4582-8C0A-A4D804F2F0BD}" destId="{E05B86E7-1991-46CD-A3FD-41F2F3A1DEA7}" srcOrd="1" destOrd="0" presId="urn:microsoft.com/office/officeart/2005/8/layout/cycle2"/>
    <dgm:cxn modelId="{97399FFF-607D-47A1-A531-96343C59464D}" type="presParOf" srcId="{E05B86E7-1991-46CD-A3FD-41F2F3A1DEA7}" destId="{257A24E3-D230-408C-8EA0-C764FC31EC39}" srcOrd="0" destOrd="0" presId="urn:microsoft.com/office/officeart/2005/8/layout/cycle2"/>
    <dgm:cxn modelId="{43F72B8B-7291-4F51-8D95-405C8224FC8D}" type="presParOf" srcId="{74DEA173-F408-4582-8C0A-A4D804F2F0BD}" destId="{0211AFB6-97E6-4D9A-AE7D-39B8413F5CA0}" srcOrd="2" destOrd="0" presId="urn:microsoft.com/office/officeart/2005/8/layout/cycle2"/>
    <dgm:cxn modelId="{4BEB3682-37D4-4664-9E37-66756DE84FF0}" type="presParOf" srcId="{74DEA173-F408-4582-8C0A-A4D804F2F0BD}" destId="{026FBB6A-4A1A-45BE-8F7F-1A947C8450C5}" srcOrd="3" destOrd="0" presId="urn:microsoft.com/office/officeart/2005/8/layout/cycle2"/>
    <dgm:cxn modelId="{A1432FD5-ECFE-4F76-86DE-28FA759D4BE1}" type="presParOf" srcId="{026FBB6A-4A1A-45BE-8F7F-1A947C8450C5}" destId="{A8BE46B3-3448-4F14-9391-7DB8F777FDC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083F4D-3835-46BF-ADB9-24E00CEB980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071611A-49A0-48AC-8E22-27647841E92B}">
      <dgm:prSet phldrT="[Text]"/>
      <dgm:spPr/>
      <dgm:t>
        <a:bodyPr/>
        <a:lstStyle/>
        <a:p>
          <a:r>
            <a:rPr lang="hu-HU" dirty="0"/>
            <a:t>MLE</a:t>
          </a:r>
          <a:endParaRPr lang="en-US" dirty="0"/>
        </a:p>
      </dgm:t>
    </dgm:pt>
    <dgm:pt modelId="{F5531DA1-8003-4822-9179-C4B85FEC3452}" type="parTrans" cxnId="{64C0D796-DCCE-46CF-8733-F6C683FB1736}">
      <dgm:prSet/>
      <dgm:spPr/>
      <dgm:t>
        <a:bodyPr/>
        <a:lstStyle/>
        <a:p>
          <a:endParaRPr lang="en-US"/>
        </a:p>
      </dgm:t>
    </dgm:pt>
    <dgm:pt modelId="{F1874104-511E-4E0E-8F45-47050A20820D}" type="sibTrans" cxnId="{64C0D796-DCCE-46CF-8733-F6C683FB1736}">
      <dgm:prSet/>
      <dgm:spPr/>
      <dgm:t>
        <a:bodyPr/>
        <a:lstStyle/>
        <a:p>
          <a:endParaRPr lang="en-US"/>
        </a:p>
      </dgm:t>
    </dgm:pt>
    <dgm:pt modelId="{99AACD36-EABE-4CF2-883A-7B5BC040F00E}">
      <dgm:prSet phldrT="[Text]"/>
      <dgm:spPr/>
      <dgm:t>
        <a:bodyPr/>
        <a:lstStyle/>
        <a:p>
          <a:r>
            <a:rPr lang="hu-HU" dirty="0"/>
            <a:t>MMI</a:t>
          </a:r>
          <a:endParaRPr lang="en-US" dirty="0"/>
        </a:p>
      </dgm:t>
    </dgm:pt>
    <dgm:pt modelId="{5290532F-244D-45B4-9EB7-1DB5DAC08DBC}" type="parTrans" cxnId="{DAFD1DC2-E5EB-474F-8663-230839F256FB}">
      <dgm:prSet/>
      <dgm:spPr/>
      <dgm:t>
        <a:bodyPr/>
        <a:lstStyle/>
        <a:p>
          <a:endParaRPr lang="en-US"/>
        </a:p>
      </dgm:t>
    </dgm:pt>
    <dgm:pt modelId="{5BBDCA0A-4F71-419A-B355-ACE53EEB4EDF}" type="sibTrans" cxnId="{DAFD1DC2-E5EB-474F-8663-230839F256FB}">
      <dgm:prSet/>
      <dgm:spPr/>
      <dgm:t>
        <a:bodyPr/>
        <a:lstStyle/>
        <a:p>
          <a:endParaRPr lang="en-US"/>
        </a:p>
      </dgm:t>
    </dgm:pt>
    <dgm:pt modelId="{B3AEC5D3-143F-40F1-AAFA-3AE61849D225}">
      <dgm:prSet phldrT="[Text]"/>
      <dgm:spPr/>
      <dgm:t>
        <a:bodyPr/>
        <a:lstStyle/>
        <a:p>
          <a:r>
            <a:rPr lang="hu-HU" dirty="0"/>
            <a:t>RL</a:t>
          </a:r>
          <a:endParaRPr lang="en-US" dirty="0"/>
        </a:p>
      </dgm:t>
    </dgm:pt>
    <dgm:pt modelId="{CD0BB921-2835-410E-9A5C-4E4F0ACDACA5}" type="parTrans" cxnId="{73C8CCB5-AFCF-43EC-8B3D-8C0B75087F4C}">
      <dgm:prSet/>
      <dgm:spPr/>
      <dgm:t>
        <a:bodyPr/>
        <a:lstStyle/>
        <a:p>
          <a:endParaRPr lang="en-US"/>
        </a:p>
      </dgm:t>
    </dgm:pt>
    <dgm:pt modelId="{8A5B542C-7CA7-4CD0-9E3C-73B45DD833C5}" type="sibTrans" cxnId="{73C8CCB5-AFCF-43EC-8B3D-8C0B75087F4C}">
      <dgm:prSet/>
      <dgm:spPr/>
      <dgm:t>
        <a:bodyPr/>
        <a:lstStyle/>
        <a:p>
          <a:endParaRPr lang="en-US"/>
        </a:p>
      </dgm:t>
    </dgm:pt>
    <dgm:pt modelId="{3A3183AC-D6A9-4BD3-9088-B974F34345B6}" type="pres">
      <dgm:prSet presAssocID="{3C083F4D-3835-46BF-ADB9-24E00CEB980D}" presName="CompostProcess" presStyleCnt="0">
        <dgm:presLayoutVars>
          <dgm:dir/>
          <dgm:resizeHandles val="exact"/>
        </dgm:presLayoutVars>
      </dgm:prSet>
      <dgm:spPr/>
    </dgm:pt>
    <dgm:pt modelId="{A00006EE-2561-4D4A-A231-D86F37BF9186}" type="pres">
      <dgm:prSet presAssocID="{3C083F4D-3835-46BF-ADB9-24E00CEB980D}" presName="arrow" presStyleLbl="bgShp" presStyleIdx="0" presStyleCnt="1"/>
      <dgm:spPr/>
    </dgm:pt>
    <dgm:pt modelId="{7FD63BCE-2605-4F63-BB97-44FCF39A0194}" type="pres">
      <dgm:prSet presAssocID="{3C083F4D-3835-46BF-ADB9-24E00CEB980D}" presName="linearProcess" presStyleCnt="0"/>
      <dgm:spPr/>
    </dgm:pt>
    <dgm:pt modelId="{73EE8D8E-7D2D-45A1-826B-937346E596D2}" type="pres">
      <dgm:prSet presAssocID="{4071611A-49A0-48AC-8E22-27647841E92B}" presName="textNode" presStyleLbl="node1" presStyleIdx="0" presStyleCnt="3">
        <dgm:presLayoutVars>
          <dgm:bulletEnabled val="1"/>
        </dgm:presLayoutVars>
      </dgm:prSet>
      <dgm:spPr/>
    </dgm:pt>
    <dgm:pt modelId="{B449C994-5FE2-4019-BD58-B9532D56FAA0}" type="pres">
      <dgm:prSet presAssocID="{F1874104-511E-4E0E-8F45-47050A20820D}" presName="sibTrans" presStyleCnt="0"/>
      <dgm:spPr/>
    </dgm:pt>
    <dgm:pt modelId="{86986E35-27AE-4A82-848E-EDD5CD3DB0D0}" type="pres">
      <dgm:prSet presAssocID="{99AACD36-EABE-4CF2-883A-7B5BC040F00E}" presName="textNode" presStyleLbl="node1" presStyleIdx="1" presStyleCnt="3">
        <dgm:presLayoutVars>
          <dgm:bulletEnabled val="1"/>
        </dgm:presLayoutVars>
      </dgm:prSet>
      <dgm:spPr/>
    </dgm:pt>
    <dgm:pt modelId="{AF0C1812-63A8-43B9-984B-04B77FA22473}" type="pres">
      <dgm:prSet presAssocID="{5BBDCA0A-4F71-419A-B355-ACE53EEB4EDF}" presName="sibTrans" presStyleCnt="0"/>
      <dgm:spPr/>
    </dgm:pt>
    <dgm:pt modelId="{234AD7C0-1243-42BD-A0F3-2246335F3DF7}" type="pres">
      <dgm:prSet presAssocID="{B3AEC5D3-143F-40F1-AAFA-3AE61849D225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2502058-36C3-47CB-8971-A1853EAAF783}" type="presOf" srcId="{3C083F4D-3835-46BF-ADB9-24E00CEB980D}" destId="{3A3183AC-D6A9-4BD3-9088-B974F34345B6}" srcOrd="0" destOrd="0" presId="urn:microsoft.com/office/officeart/2005/8/layout/hProcess9"/>
    <dgm:cxn modelId="{64C0D796-DCCE-46CF-8733-F6C683FB1736}" srcId="{3C083F4D-3835-46BF-ADB9-24E00CEB980D}" destId="{4071611A-49A0-48AC-8E22-27647841E92B}" srcOrd="0" destOrd="0" parTransId="{F5531DA1-8003-4822-9179-C4B85FEC3452}" sibTransId="{F1874104-511E-4E0E-8F45-47050A20820D}"/>
    <dgm:cxn modelId="{5C66BCA4-31A1-44C8-9684-2444AA72CB6F}" type="presOf" srcId="{B3AEC5D3-143F-40F1-AAFA-3AE61849D225}" destId="{234AD7C0-1243-42BD-A0F3-2246335F3DF7}" srcOrd="0" destOrd="0" presId="urn:microsoft.com/office/officeart/2005/8/layout/hProcess9"/>
    <dgm:cxn modelId="{73C8CCB5-AFCF-43EC-8B3D-8C0B75087F4C}" srcId="{3C083F4D-3835-46BF-ADB9-24E00CEB980D}" destId="{B3AEC5D3-143F-40F1-AAFA-3AE61849D225}" srcOrd="2" destOrd="0" parTransId="{CD0BB921-2835-410E-9A5C-4E4F0ACDACA5}" sibTransId="{8A5B542C-7CA7-4CD0-9E3C-73B45DD833C5}"/>
    <dgm:cxn modelId="{807832BA-1E93-4E19-AA5C-1ECCADC910A0}" type="presOf" srcId="{4071611A-49A0-48AC-8E22-27647841E92B}" destId="{73EE8D8E-7D2D-45A1-826B-937346E596D2}" srcOrd="0" destOrd="0" presId="urn:microsoft.com/office/officeart/2005/8/layout/hProcess9"/>
    <dgm:cxn modelId="{E69619BE-B867-4E36-BDD8-08DBE463A8DB}" type="presOf" srcId="{99AACD36-EABE-4CF2-883A-7B5BC040F00E}" destId="{86986E35-27AE-4A82-848E-EDD5CD3DB0D0}" srcOrd="0" destOrd="0" presId="urn:microsoft.com/office/officeart/2005/8/layout/hProcess9"/>
    <dgm:cxn modelId="{DAFD1DC2-E5EB-474F-8663-230839F256FB}" srcId="{3C083F4D-3835-46BF-ADB9-24E00CEB980D}" destId="{99AACD36-EABE-4CF2-883A-7B5BC040F00E}" srcOrd="1" destOrd="0" parTransId="{5290532F-244D-45B4-9EB7-1DB5DAC08DBC}" sibTransId="{5BBDCA0A-4F71-419A-B355-ACE53EEB4EDF}"/>
    <dgm:cxn modelId="{4D8F06A6-7320-4F44-8599-3B06FF25CEAF}" type="presParOf" srcId="{3A3183AC-D6A9-4BD3-9088-B974F34345B6}" destId="{A00006EE-2561-4D4A-A231-D86F37BF9186}" srcOrd="0" destOrd="0" presId="urn:microsoft.com/office/officeart/2005/8/layout/hProcess9"/>
    <dgm:cxn modelId="{6093B0B3-AC7C-4F99-A5A8-B563A5516AE1}" type="presParOf" srcId="{3A3183AC-D6A9-4BD3-9088-B974F34345B6}" destId="{7FD63BCE-2605-4F63-BB97-44FCF39A0194}" srcOrd="1" destOrd="0" presId="urn:microsoft.com/office/officeart/2005/8/layout/hProcess9"/>
    <dgm:cxn modelId="{E6545898-F84E-4445-9FB6-1580C6FF69A4}" type="presParOf" srcId="{7FD63BCE-2605-4F63-BB97-44FCF39A0194}" destId="{73EE8D8E-7D2D-45A1-826B-937346E596D2}" srcOrd="0" destOrd="0" presId="urn:microsoft.com/office/officeart/2005/8/layout/hProcess9"/>
    <dgm:cxn modelId="{D9B1A29D-FEF0-44BD-A9D2-87FA3D8DDE30}" type="presParOf" srcId="{7FD63BCE-2605-4F63-BB97-44FCF39A0194}" destId="{B449C994-5FE2-4019-BD58-B9532D56FAA0}" srcOrd="1" destOrd="0" presId="urn:microsoft.com/office/officeart/2005/8/layout/hProcess9"/>
    <dgm:cxn modelId="{5208D0F7-0CF1-48B0-9E37-475D6EE77E5C}" type="presParOf" srcId="{7FD63BCE-2605-4F63-BB97-44FCF39A0194}" destId="{86986E35-27AE-4A82-848E-EDD5CD3DB0D0}" srcOrd="2" destOrd="0" presId="urn:microsoft.com/office/officeart/2005/8/layout/hProcess9"/>
    <dgm:cxn modelId="{A9798F1E-739D-40EC-A7B9-3B92FF96484E}" type="presParOf" srcId="{7FD63BCE-2605-4F63-BB97-44FCF39A0194}" destId="{AF0C1812-63A8-43B9-984B-04B77FA22473}" srcOrd="3" destOrd="0" presId="urn:microsoft.com/office/officeart/2005/8/layout/hProcess9"/>
    <dgm:cxn modelId="{1B64CF30-6D80-4EC8-BC63-A8697A67B155}" type="presParOf" srcId="{7FD63BCE-2605-4F63-BB97-44FCF39A0194}" destId="{234AD7C0-1243-42BD-A0F3-2246335F3DF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94ABB-012F-4142-9745-90E20B56527D}">
      <dsp:nvSpPr>
        <dsp:cNvPr id="0" name=""/>
        <dsp:cNvSpPr/>
      </dsp:nvSpPr>
      <dsp:spPr>
        <a:xfrm>
          <a:off x="0" y="615759"/>
          <a:ext cx="60960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1CBBB-7B6F-46A8-A8FB-D279EFB81462}">
      <dsp:nvSpPr>
        <dsp:cNvPr id="0" name=""/>
        <dsp:cNvSpPr/>
      </dsp:nvSpPr>
      <dsp:spPr>
        <a:xfrm>
          <a:off x="304800" y="202479"/>
          <a:ext cx="426720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Jó tanító adat hiánya</a:t>
          </a:r>
          <a:endParaRPr lang="en-US" sz="2800" kern="1200" dirty="0"/>
        </a:p>
      </dsp:txBody>
      <dsp:txXfrm>
        <a:off x="345149" y="242828"/>
        <a:ext cx="4186502" cy="745862"/>
      </dsp:txXfrm>
    </dsp:sp>
    <dsp:sp modelId="{8E5342E1-2D33-46CA-9537-60A37C177838}">
      <dsp:nvSpPr>
        <dsp:cNvPr id="0" name=""/>
        <dsp:cNvSpPr/>
      </dsp:nvSpPr>
      <dsp:spPr>
        <a:xfrm>
          <a:off x="0" y="1885840"/>
          <a:ext cx="60960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3B2A2-0956-4D65-A45A-ACD9EF9BC53C}">
      <dsp:nvSpPr>
        <dsp:cNvPr id="0" name=""/>
        <dsp:cNvSpPr/>
      </dsp:nvSpPr>
      <dsp:spPr>
        <a:xfrm>
          <a:off x="304800" y="1472559"/>
          <a:ext cx="426720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 err="1"/>
            <a:t>Loss</a:t>
          </a:r>
          <a:r>
            <a:rPr lang="hu-HU" sz="2800" kern="1200" dirty="0"/>
            <a:t> </a:t>
          </a:r>
          <a:r>
            <a:rPr lang="hu-HU" sz="2800" kern="1200" dirty="0" err="1"/>
            <a:t>function</a:t>
          </a:r>
          <a:endParaRPr lang="en-US" sz="2800" kern="1200" dirty="0"/>
        </a:p>
      </dsp:txBody>
      <dsp:txXfrm>
        <a:off x="345149" y="1512908"/>
        <a:ext cx="4186502" cy="745862"/>
      </dsp:txXfrm>
    </dsp:sp>
    <dsp:sp modelId="{119DAE6A-0CB3-4D67-8873-E82C2FF2423C}">
      <dsp:nvSpPr>
        <dsp:cNvPr id="0" name=""/>
        <dsp:cNvSpPr/>
      </dsp:nvSpPr>
      <dsp:spPr>
        <a:xfrm>
          <a:off x="0" y="3155920"/>
          <a:ext cx="60960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CC4AB-A809-4D9F-AD12-25692CA380F5}">
      <dsp:nvSpPr>
        <dsp:cNvPr id="0" name=""/>
        <dsp:cNvSpPr/>
      </dsp:nvSpPr>
      <dsp:spPr>
        <a:xfrm>
          <a:off x="304800" y="2742640"/>
          <a:ext cx="4267200" cy="8265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kern="1200" dirty="0"/>
            <a:t>Metrikák</a:t>
          </a:r>
          <a:endParaRPr lang="en-US" sz="2800" kern="1200" dirty="0"/>
        </a:p>
      </dsp:txBody>
      <dsp:txXfrm>
        <a:off x="345149" y="2782989"/>
        <a:ext cx="4186502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55693-D4FB-494F-81F8-2A342B00B3D9}">
      <dsp:nvSpPr>
        <dsp:cNvPr id="0" name=""/>
        <dsp:cNvSpPr/>
      </dsp:nvSpPr>
      <dsp:spPr>
        <a:xfrm>
          <a:off x="0" y="25022"/>
          <a:ext cx="60960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kern="1200" dirty="0"/>
            <a:t>Film </a:t>
          </a:r>
          <a:endParaRPr lang="en-US" sz="3300" kern="1200" dirty="0"/>
        </a:p>
      </dsp:txBody>
      <dsp:txXfrm>
        <a:off x="38638" y="63660"/>
        <a:ext cx="6018724" cy="714229"/>
      </dsp:txXfrm>
    </dsp:sp>
    <dsp:sp modelId="{3283FBF9-4DD2-46E6-BA20-AFEB633ABC4A}">
      <dsp:nvSpPr>
        <dsp:cNvPr id="0" name=""/>
        <dsp:cNvSpPr/>
      </dsp:nvSpPr>
      <dsp:spPr>
        <a:xfrm>
          <a:off x="0" y="816527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600" kern="1200" dirty="0"/>
            <a:t>Nem természetes</a:t>
          </a:r>
          <a:endParaRPr lang="en-US" sz="2600" kern="1200" dirty="0"/>
        </a:p>
      </dsp:txBody>
      <dsp:txXfrm>
        <a:off x="0" y="816527"/>
        <a:ext cx="6096000" cy="546480"/>
      </dsp:txXfrm>
    </dsp:sp>
    <dsp:sp modelId="{6235CC4F-192A-4B0D-B1D9-194540599886}">
      <dsp:nvSpPr>
        <dsp:cNvPr id="0" name=""/>
        <dsp:cNvSpPr/>
      </dsp:nvSpPr>
      <dsp:spPr>
        <a:xfrm>
          <a:off x="0" y="1339858"/>
          <a:ext cx="60960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kern="1200" dirty="0" err="1"/>
            <a:t>Ubuntu</a:t>
          </a:r>
          <a:r>
            <a:rPr lang="hu-HU" sz="3300" kern="1200" dirty="0"/>
            <a:t> </a:t>
          </a:r>
          <a:endParaRPr lang="en-US" sz="3300" kern="1200" dirty="0"/>
        </a:p>
      </dsp:txBody>
      <dsp:txXfrm>
        <a:off x="38638" y="1378496"/>
        <a:ext cx="6018724" cy="714229"/>
      </dsp:txXfrm>
    </dsp:sp>
    <dsp:sp modelId="{A19E693C-7E6E-49BF-A9E7-0FD6320B9D49}">
      <dsp:nvSpPr>
        <dsp:cNvPr id="0" name=""/>
        <dsp:cNvSpPr/>
      </dsp:nvSpPr>
      <dsp:spPr>
        <a:xfrm>
          <a:off x="0" y="2154512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600" kern="1200" dirty="0"/>
            <a:t>Csak IT </a:t>
          </a:r>
          <a:r>
            <a:rPr lang="hu-HU" sz="2600" kern="1200" dirty="0" err="1"/>
            <a:t>domain</a:t>
          </a:r>
          <a:endParaRPr lang="en-US" sz="2600" kern="1200" dirty="0"/>
        </a:p>
      </dsp:txBody>
      <dsp:txXfrm>
        <a:off x="0" y="2154512"/>
        <a:ext cx="6096000" cy="546480"/>
      </dsp:txXfrm>
    </dsp:sp>
    <dsp:sp modelId="{72B0087E-CBA0-40EC-92E5-D4EAEBDC8DD7}">
      <dsp:nvSpPr>
        <dsp:cNvPr id="0" name=""/>
        <dsp:cNvSpPr/>
      </dsp:nvSpPr>
      <dsp:spPr>
        <a:xfrm>
          <a:off x="0" y="2700992"/>
          <a:ext cx="60960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300" kern="1200" dirty="0" err="1"/>
            <a:t>Twitter</a:t>
          </a:r>
          <a:endParaRPr lang="en-US" sz="3300" kern="1200" dirty="0"/>
        </a:p>
      </dsp:txBody>
      <dsp:txXfrm>
        <a:off x="38638" y="2739630"/>
        <a:ext cx="6018724" cy="714229"/>
      </dsp:txXfrm>
    </dsp:sp>
    <dsp:sp modelId="{FE5F540B-37E5-4AB3-B463-E5E409EA05FE}">
      <dsp:nvSpPr>
        <dsp:cNvPr id="0" name=""/>
        <dsp:cNvSpPr/>
      </dsp:nvSpPr>
      <dsp:spPr>
        <a:xfrm>
          <a:off x="0" y="3492497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hu-HU" sz="2600" kern="1200" dirty="0"/>
            <a:t>Post/</a:t>
          </a:r>
          <a:r>
            <a:rPr lang="hu-HU" sz="2600" kern="1200" dirty="0" err="1"/>
            <a:t>reply</a:t>
          </a:r>
          <a:endParaRPr lang="en-US" sz="2600" kern="1200" dirty="0"/>
        </a:p>
      </dsp:txBody>
      <dsp:txXfrm>
        <a:off x="0" y="3492497"/>
        <a:ext cx="6096000" cy="546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657CE-97D2-4D8F-B547-2892E1031EB6}">
      <dsp:nvSpPr>
        <dsp:cNvPr id="0" name=""/>
        <dsp:cNvSpPr/>
      </dsp:nvSpPr>
      <dsp:spPr>
        <a:xfrm>
          <a:off x="453" y="601402"/>
          <a:ext cx="2118530" cy="2118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 err="1"/>
            <a:t>Agent</a:t>
          </a:r>
          <a:r>
            <a:rPr lang="hu-HU" sz="1900" kern="1200" dirty="0"/>
            <a:t> (Policy)</a:t>
          </a:r>
          <a:endParaRPr lang="en-US" sz="1900" kern="1200" dirty="0"/>
        </a:p>
      </dsp:txBody>
      <dsp:txXfrm>
        <a:off x="310705" y="911654"/>
        <a:ext cx="1498026" cy="1498026"/>
      </dsp:txXfrm>
    </dsp:sp>
    <dsp:sp modelId="{E05B86E7-1991-46CD-A3FD-41F2F3A1DEA7}">
      <dsp:nvSpPr>
        <dsp:cNvPr id="0" name=""/>
        <dsp:cNvSpPr/>
      </dsp:nvSpPr>
      <dsp:spPr>
        <a:xfrm>
          <a:off x="1952984" y="302191"/>
          <a:ext cx="1317098" cy="715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/>
            <a:t>Action</a:t>
          </a:r>
          <a:endParaRPr lang="en-US" sz="1500" kern="1200" dirty="0"/>
        </a:p>
      </dsp:txBody>
      <dsp:txXfrm>
        <a:off x="1952984" y="445192"/>
        <a:ext cx="1102597" cy="429002"/>
      </dsp:txXfrm>
    </dsp:sp>
    <dsp:sp modelId="{0211AFB6-97E6-4D9A-AE7D-39B8413F5CA0}">
      <dsp:nvSpPr>
        <dsp:cNvPr id="0" name=""/>
        <dsp:cNvSpPr/>
      </dsp:nvSpPr>
      <dsp:spPr>
        <a:xfrm>
          <a:off x="3178636" y="601402"/>
          <a:ext cx="2118530" cy="2118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900" kern="1200" dirty="0" err="1"/>
            <a:t>Environment</a:t>
          </a:r>
          <a:endParaRPr lang="en-US" sz="1900" kern="1200" dirty="0"/>
        </a:p>
      </dsp:txBody>
      <dsp:txXfrm>
        <a:off x="3488888" y="911654"/>
        <a:ext cx="1498026" cy="1498026"/>
      </dsp:txXfrm>
    </dsp:sp>
    <dsp:sp modelId="{026FBB6A-4A1A-45BE-8F7F-1A947C8450C5}">
      <dsp:nvSpPr>
        <dsp:cNvPr id="0" name=""/>
        <dsp:cNvSpPr/>
      </dsp:nvSpPr>
      <dsp:spPr>
        <a:xfrm rot="10800000">
          <a:off x="2027536" y="2304140"/>
          <a:ext cx="1317098" cy="7150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 dirty="0" err="1"/>
            <a:t>State</a:t>
          </a:r>
          <a:r>
            <a:rPr lang="hu-HU" sz="1500" kern="1200" dirty="0"/>
            <a:t>, </a:t>
          </a:r>
          <a:r>
            <a:rPr lang="hu-HU" sz="1500" kern="1200" dirty="0" err="1"/>
            <a:t>Reward</a:t>
          </a:r>
          <a:endParaRPr lang="hu-HU" sz="1500" kern="1200" dirty="0"/>
        </a:p>
      </dsp:txBody>
      <dsp:txXfrm rot="10800000">
        <a:off x="2242037" y="2447141"/>
        <a:ext cx="1102597" cy="429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006EE-2561-4D4A-A231-D86F37BF9186}">
      <dsp:nvSpPr>
        <dsp:cNvPr id="0" name=""/>
        <dsp:cNvSpPr/>
      </dsp:nvSpPr>
      <dsp:spPr>
        <a:xfrm>
          <a:off x="324186" y="0"/>
          <a:ext cx="3674108" cy="238432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E8D8E-7D2D-45A1-826B-937346E596D2}">
      <dsp:nvSpPr>
        <dsp:cNvPr id="0" name=""/>
        <dsp:cNvSpPr/>
      </dsp:nvSpPr>
      <dsp:spPr>
        <a:xfrm>
          <a:off x="923" y="715298"/>
          <a:ext cx="1353255" cy="953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700" kern="1200" dirty="0"/>
            <a:t>MLE</a:t>
          </a:r>
          <a:endParaRPr lang="en-US" sz="3700" kern="1200" dirty="0"/>
        </a:p>
      </dsp:txBody>
      <dsp:txXfrm>
        <a:off x="47480" y="761855"/>
        <a:ext cx="1260141" cy="860617"/>
      </dsp:txXfrm>
    </dsp:sp>
    <dsp:sp modelId="{86986E35-27AE-4A82-848E-EDD5CD3DB0D0}">
      <dsp:nvSpPr>
        <dsp:cNvPr id="0" name=""/>
        <dsp:cNvSpPr/>
      </dsp:nvSpPr>
      <dsp:spPr>
        <a:xfrm>
          <a:off x="1484612" y="715298"/>
          <a:ext cx="1353255" cy="953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700" kern="1200" dirty="0"/>
            <a:t>MMI</a:t>
          </a:r>
          <a:endParaRPr lang="en-US" sz="3700" kern="1200" dirty="0"/>
        </a:p>
      </dsp:txBody>
      <dsp:txXfrm>
        <a:off x="1531169" y="761855"/>
        <a:ext cx="1260141" cy="860617"/>
      </dsp:txXfrm>
    </dsp:sp>
    <dsp:sp modelId="{234AD7C0-1243-42BD-A0F3-2246335F3DF7}">
      <dsp:nvSpPr>
        <dsp:cNvPr id="0" name=""/>
        <dsp:cNvSpPr/>
      </dsp:nvSpPr>
      <dsp:spPr>
        <a:xfrm>
          <a:off x="2968302" y="715298"/>
          <a:ext cx="1353255" cy="9537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700" kern="1200" dirty="0"/>
            <a:t>RL</a:t>
          </a:r>
          <a:endParaRPr lang="en-US" sz="3700" kern="1200" dirty="0"/>
        </a:p>
      </dsp:txBody>
      <dsp:txXfrm>
        <a:off x="3014859" y="761855"/>
        <a:ext cx="1260141" cy="8606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2E7DF-56E1-4BF0-93C8-1FA8AA2403B5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0E887-CDAF-4CD9-8841-52DE0173A7C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253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Miért tartok erről előadást? </a:t>
            </a:r>
            <a:r>
              <a:rPr lang="hu-HU" dirty="0" err="1"/>
              <a:t>Github</a:t>
            </a:r>
            <a:r>
              <a:rPr lang="hu-HU" dirty="0"/>
              <a:t> link ahova 72 cikknek a kielemzését feltöltöttem. Ha egy átlag cikk 8 oldal akkor azt jelenti, hogy több mint 500 oldalnyi tudományos szöveget olvastam a témában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0081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1415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Alapvető probléma, hogy publikusak és nem pedig </a:t>
            </a:r>
            <a:r>
              <a:rPr lang="hu-HU" dirty="0" err="1"/>
              <a:t>messenger</a:t>
            </a:r>
            <a:r>
              <a:rPr lang="hu-HU" dirty="0"/>
              <a:t> alapú privát beszélgetések -&gt; ezek lennének ideálisak de lehetetlen beszerezni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8469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Minimalizálja a </a:t>
            </a:r>
            <a:r>
              <a:rPr lang="hu-HU" dirty="0" err="1"/>
              <a:t>predikció</a:t>
            </a:r>
            <a:r>
              <a:rPr lang="hu-HU" dirty="0"/>
              <a:t> </a:t>
            </a:r>
            <a:r>
              <a:rPr lang="hu-HU" dirty="0" err="1"/>
              <a:t>probability</a:t>
            </a:r>
            <a:r>
              <a:rPr lang="hu-HU" dirty="0"/>
              <a:t> és a </a:t>
            </a:r>
            <a:r>
              <a:rPr lang="hu-HU" dirty="0" err="1"/>
              <a:t>one</a:t>
            </a:r>
            <a:r>
              <a:rPr lang="hu-HU" dirty="0"/>
              <a:t>-hot </a:t>
            </a:r>
            <a:r>
              <a:rPr lang="hu-HU" dirty="0" err="1"/>
              <a:t>encoded</a:t>
            </a:r>
            <a:r>
              <a:rPr lang="hu-HU" dirty="0"/>
              <a:t> </a:t>
            </a:r>
            <a:r>
              <a:rPr lang="hu-HU" dirty="0" err="1"/>
              <a:t>ground</a:t>
            </a:r>
            <a:r>
              <a:rPr lang="hu-HU" dirty="0"/>
              <a:t> </a:t>
            </a:r>
            <a:r>
              <a:rPr lang="hu-HU" dirty="0" err="1"/>
              <a:t>truth</a:t>
            </a:r>
            <a:r>
              <a:rPr lang="hu-HU" dirty="0"/>
              <a:t> közti eltérést minden szóra. Ez jó nmt-ben ahol minden bemenet mondatra 1 jó kimenet van, de beszélgetésben egy szimpla hogy vagy-</a:t>
            </a:r>
            <a:r>
              <a:rPr lang="hu-HU" dirty="0" err="1"/>
              <a:t>ra</a:t>
            </a:r>
            <a:r>
              <a:rPr lang="hu-HU" dirty="0"/>
              <a:t> ezer féleképp lehet válaszolni.</a:t>
            </a:r>
          </a:p>
          <a:p>
            <a:r>
              <a:rPr lang="hu-HU" dirty="0"/>
              <a:t>Rossz dologra optimalizál, inkább QA-</a:t>
            </a:r>
            <a:r>
              <a:rPr lang="hu-HU" dirty="0" err="1"/>
              <a:t>ra</a:t>
            </a:r>
            <a:r>
              <a:rPr lang="hu-HU" dirty="0"/>
              <a:t> jó, mer ott minden kérdésre egy válasz van. Amiatt, hogy egy mondatra sok válasz van generikust tanul meg mivel átlagolja a válaszokat. (</a:t>
            </a:r>
            <a:r>
              <a:rPr lang="hu-HU" dirty="0" err="1"/>
              <a:t>embedding</a:t>
            </a:r>
            <a:r>
              <a:rPr lang="hu-HU" dirty="0"/>
              <a:t> </a:t>
            </a:r>
            <a:r>
              <a:rPr lang="hu-HU" dirty="0" err="1"/>
              <a:t>space</a:t>
            </a:r>
            <a:r>
              <a:rPr lang="hu-HU" dirty="0"/>
              <a:t>-ben </a:t>
            </a:r>
            <a:r>
              <a:rPr lang="hu-HU" dirty="0" err="1"/>
              <a:t>valszeg</a:t>
            </a:r>
            <a:r>
              <a:rPr lang="hu-HU" dirty="0"/>
              <a:t> </a:t>
            </a:r>
          </a:p>
          <a:p>
            <a:r>
              <a:rPr lang="hu-HU" dirty="0"/>
              <a:t>	helyezkednek el középen</a:t>
            </a:r>
          </a:p>
          <a:p>
            <a:r>
              <a:rPr lang="hu-HU" dirty="0"/>
              <a:t>MMI-t (fordított </a:t>
            </a:r>
            <a:r>
              <a:rPr lang="hu-HU" dirty="0" err="1"/>
              <a:t>valószínüséget</a:t>
            </a:r>
            <a:r>
              <a:rPr lang="hu-HU" dirty="0"/>
              <a:t> is figyelembe vesz) egyre többen használják a sima MLE helyett, RL-re majd kitérek az egyik cikknél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8929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Ok ugyanaz mint az előbb: ezek a metrikák úgy működnek ha 1 </a:t>
            </a:r>
            <a:r>
              <a:rPr lang="hu-HU" dirty="0" err="1"/>
              <a:t>ground</a:t>
            </a:r>
            <a:r>
              <a:rPr lang="hu-HU" dirty="0"/>
              <a:t> </a:t>
            </a:r>
            <a:r>
              <a:rPr lang="hu-HU" dirty="0" err="1"/>
              <a:t>truth</a:t>
            </a:r>
            <a:r>
              <a:rPr lang="hu-HU" dirty="0"/>
              <a:t> van.</a:t>
            </a:r>
          </a:p>
          <a:p>
            <a:r>
              <a:rPr lang="hu-HU" dirty="0" err="1"/>
              <a:t>Adverzariálisról</a:t>
            </a:r>
            <a:r>
              <a:rPr lang="hu-HU" dirty="0"/>
              <a:t> beszélek később cikk keretében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2529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Ezt a diát kezdd táblára rajzolással, hogy 1 konverzáció miktől függ (</a:t>
            </a:r>
            <a:r>
              <a:rPr lang="hu-HU" dirty="0" err="1"/>
              <a:t>conv</a:t>
            </a:r>
            <a:r>
              <a:rPr lang="hu-HU" dirty="0"/>
              <a:t>. előzmények, </a:t>
            </a:r>
            <a:r>
              <a:rPr lang="hu-HU" dirty="0" err="1"/>
              <a:t>speaker-adresse</a:t>
            </a:r>
            <a:r>
              <a:rPr lang="hu-HU" dirty="0"/>
              <a:t> </a:t>
            </a:r>
            <a:r>
              <a:rPr lang="hu-HU" dirty="0" err="1"/>
              <a:t>szemyélyiség</a:t>
            </a:r>
            <a:r>
              <a:rPr lang="hu-HU" dirty="0"/>
              <a:t>, hangulat, külső tényezők, általános tudás)</a:t>
            </a:r>
          </a:p>
          <a:p>
            <a:r>
              <a:rPr lang="hu-HU" dirty="0"/>
              <a:t>MLE jól működne ha egy </a:t>
            </a:r>
            <a:r>
              <a:rPr lang="hu-HU" dirty="0" err="1"/>
              <a:t>egyéretlmű</a:t>
            </a:r>
            <a:r>
              <a:rPr lang="hu-HU" dirty="0"/>
              <a:t> függvényt akarunk közelíteni, melynél mindegyik bemenetre 1 kimenet van, ezért minél több plusz </a:t>
            </a:r>
            <a:r>
              <a:rPr lang="hu-HU" dirty="0" err="1"/>
              <a:t>feature</a:t>
            </a:r>
            <a:r>
              <a:rPr lang="hu-HU" dirty="0"/>
              <a:t>/prior kéne amin </a:t>
            </a:r>
            <a:r>
              <a:rPr lang="hu-HU" dirty="0" err="1"/>
              <a:t>conditionálunk</a:t>
            </a:r>
            <a:r>
              <a:rPr lang="hu-HU" dirty="0"/>
              <a:t> és egyértelműsítjük a </a:t>
            </a:r>
            <a:r>
              <a:rPr lang="hu-HU" dirty="0" err="1"/>
              <a:t>response</a:t>
            </a:r>
            <a:r>
              <a:rPr lang="hu-HU" dirty="0"/>
              <a:t> generálás feladatát. Itt pár próbálkozást látunk de 1 ilyen </a:t>
            </a:r>
            <a:r>
              <a:rPr lang="hu-HU" dirty="0" err="1"/>
              <a:t>feature</a:t>
            </a:r>
            <a:r>
              <a:rPr lang="hu-HU" dirty="0"/>
              <a:t> nem elég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72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Sok paraméter kell, mivel mindenkinek a személyisége és tudása az összes addigi tapasztalatától függ, ami nagyon sok infó. Nincs elég adat, túl </a:t>
            </a:r>
            <a:r>
              <a:rPr lang="hu-HU" dirty="0" err="1"/>
              <a:t>sparse</a:t>
            </a:r>
            <a:r>
              <a:rPr lang="hu-HU" dirty="0"/>
              <a:t> </a:t>
            </a:r>
            <a:r>
              <a:rPr lang="hu-HU" dirty="0" err="1"/>
              <a:t>speakerek</a:t>
            </a:r>
            <a:r>
              <a:rPr lang="hu-HU" dirty="0"/>
              <a:t> szempontjából. </a:t>
            </a:r>
            <a:r>
              <a:rPr lang="hu-HU" dirty="0" err="1"/>
              <a:t>Model</a:t>
            </a:r>
            <a:r>
              <a:rPr lang="hu-HU" dirty="0"/>
              <a:t> nem tud tanulni mert túl sok paramétert kell megtanulnia (nem fér a memóriába.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0497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Emberek alap dolgokban annyira nem térnek el egymástól.</a:t>
            </a:r>
          </a:p>
          <a:p>
            <a:r>
              <a:rPr lang="hu-HU" dirty="0"/>
              <a:t>Személyiséget egy mondjuk 500x500as mátrixban is lehet tárolni (500 szó)</a:t>
            </a:r>
          </a:p>
          <a:p>
            <a:r>
              <a:rPr lang="hu-HU" dirty="0"/>
              <a:t>World-</a:t>
            </a:r>
            <a:r>
              <a:rPr lang="hu-HU" dirty="0" err="1"/>
              <a:t>knowledge</a:t>
            </a:r>
            <a:r>
              <a:rPr lang="hu-HU" dirty="0"/>
              <a:t> reprezentáció létrehozása egy óriási mennyiségű általános tudás szövegen tanított </a:t>
            </a:r>
            <a:r>
              <a:rPr lang="hu-HU" dirty="0" err="1"/>
              <a:t>unsupervised</a:t>
            </a:r>
            <a:r>
              <a:rPr lang="hu-HU" dirty="0"/>
              <a:t> </a:t>
            </a:r>
            <a:r>
              <a:rPr lang="hu-HU" dirty="0" err="1"/>
              <a:t>encoderrel</a:t>
            </a:r>
            <a:r>
              <a:rPr lang="hu-HU" dirty="0"/>
              <a:t>, amit hozzá lehet utána csapni a </a:t>
            </a:r>
            <a:r>
              <a:rPr lang="hu-HU" dirty="0" err="1"/>
              <a:t>conversation</a:t>
            </a:r>
            <a:r>
              <a:rPr lang="hu-HU" dirty="0"/>
              <a:t> </a:t>
            </a:r>
            <a:r>
              <a:rPr lang="hu-HU" dirty="0" err="1"/>
              <a:t>modelhez</a:t>
            </a:r>
            <a:r>
              <a:rPr lang="hu-HU" dirty="0"/>
              <a:t>. Vagy együtt tanítva a </a:t>
            </a:r>
            <a:r>
              <a:rPr lang="hu-HU" dirty="0" err="1"/>
              <a:t>conversation</a:t>
            </a:r>
            <a:r>
              <a:rPr lang="hu-HU" dirty="0"/>
              <a:t> modellel, de mindenesetre az </a:t>
            </a:r>
            <a:r>
              <a:rPr lang="hu-HU" dirty="0" err="1"/>
              <a:t>encoder</a:t>
            </a:r>
            <a:r>
              <a:rPr lang="hu-HU" dirty="0"/>
              <a:t> paramétereiben jelenne meg az általános tudás infó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6413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Ideiglenesek, mert ha eltelik 1 hét a fenti </a:t>
            </a:r>
            <a:r>
              <a:rPr lang="hu-HU" dirty="0" err="1"/>
              <a:t>konvo</a:t>
            </a:r>
            <a:r>
              <a:rPr lang="hu-HU" dirty="0"/>
              <a:t> után már biztos nem ezzel fog válaszolni.</a:t>
            </a:r>
          </a:p>
          <a:p>
            <a:r>
              <a:rPr lang="hu-HU" dirty="0"/>
              <a:t>Mindegyikhez egy </a:t>
            </a:r>
            <a:r>
              <a:rPr lang="hu-HU" dirty="0" err="1"/>
              <a:t>external</a:t>
            </a:r>
            <a:r>
              <a:rPr lang="hu-HU" dirty="0"/>
              <a:t> </a:t>
            </a:r>
            <a:r>
              <a:rPr lang="hu-HU" dirty="0" err="1"/>
              <a:t>event</a:t>
            </a:r>
            <a:r>
              <a:rPr lang="hu-HU" dirty="0"/>
              <a:t> </a:t>
            </a:r>
            <a:r>
              <a:rPr lang="hu-HU" dirty="0" err="1"/>
              <a:t>labelezésű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 kellene ami nincsen jelenleg.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7044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Válasz mellett a két beszélgetés </a:t>
            </a:r>
            <a:r>
              <a:rPr lang="hu-HU" dirty="0" err="1"/>
              <a:t>turn</a:t>
            </a:r>
            <a:r>
              <a:rPr lang="hu-HU" dirty="0"/>
              <a:t> közti idő eltelte mint kimenet. Chatlog </a:t>
            </a:r>
            <a:r>
              <a:rPr lang="hu-HU" dirty="0" err="1"/>
              <a:t>datasetben</a:t>
            </a:r>
            <a:r>
              <a:rPr lang="hu-HU" dirty="0"/>
              <a:t> ez benne van mint </a:t>
            </a:r>
            <a:r>
              <a:rPr lang="hu-HU" dirty="0" err="1"/>
              <a:t>label</a:t>
            </a:r>
            <a:r>
              <a:rPr lang="hu-HU" dirty="0"/>
              <a:t>. Idővektor output </a:t>
            </a:r>
            <a:r>
              <a:rPr lang="hu-HU" dirty="0" err="1"/>
              <a:t>softmax</a:t>
            </a:r>
            <a:r>
              <a:rPr lang="hu-HU" dirty="0"/>
              <a:t> alapján (idő </a:t>
            </a:r>
            <a:r>
              <a:rPr lang="hu-HU" dirty="0" err="1"/>
              <a:t>bin</a:t>
            </a:r>
            <a:r>
              <a:rPr lang="hu-HU" dirty="0"/>
              <a:t>-ek).</a:t>
            </a:r>
          </a:p>
          <a:p>
            <a:r>
              <a:rPr lang="hu-HU" dirty="0"/>
              <a:t>A beszélgetés előzményt be lehet adni a modellbe attól függetlenül, hogy volt-e </a:t>
            </a:r>
            <a:r>
              <a:rPr lang="hu-HU" dirty="0" err="1"/>
              <a:t>user</a:t>
            </a:r>
            <a:r>
              <a:rPr lang="hu-HU" dirty="0"/>
              <a:t> hozzászólás, és így maga a chatbot is folytathatja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0883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Minden </a:t>
            </a:r>
            <a:r>
              <a:rPr lang="hu-HU" dirty="0" err="1"/>
              <a:t>turn</a:t>
            </a:r>
            <a:r>
              <a:rPr lang="hu-HU" dirty="0"/>
              <a:t>-ben a </a:t>
            </a:r>
            <a:r>
              <a:rPr lang="hu-HU" dirty="0" err="1"/>
              <a:t>user</a:t>
            </a:r>
            <a:r>
              <a:rPr lang="hu-HU" dirty="0"/>
              <a:t> </a:t>
            </a:r>
            <a:r>
              <a:rPr lang="hu-HU" dirty="0" err="1"/>
              <a:t>reply</a:t>
            </a:r>
            <a:r>
              <a:rPr lang="hu-HU" dirty="0"/>
              <a:t>-t vissza lehet </a:t>
            </a:r>
            <a:r>
              <a:rPr lang="hu-HU" dirty="0" err="1"/>
              <a:t>backpropagálni</a:t>
            </a:r>
            <a:r>
              <a:rPr lang="hu-HU" dirty="0"/>
              <a:t> -&gt; a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updateli</a:t>
            </a:r>
            <a:r>
              <a:rPr lang="hu-HU" dirty="0"/>
              <a:t> a súlyokat meg az </a:t>
            </a:r>
            <a:r>
              <a:rPr lang="hu-HU" dirty="0" err="1"/>
              <a:t>embeddingeket</a:t>
            </a:r>
            <a:r>
              <a:rPr lang="hu-HU" dirty="0"/>
              <a:t> és elmenti a beszélgetést.</a:t>
            </a:r>
          </a:p>
          <a:p>
            <a:r>
              <a:rPr lang="hu-HU" dirty="0"/>
              <a:t>Helyettesíti vagy </a:t>
            </a:r>
            <a:r>
              <a:rPr lang="hu-HU" dirty="0" err="1"/>
              <a:t>augmentálja</a:t>
            </a:r>
            <a:r>
              <a:rPr lang="hu-HU" dirty="0"/>
              <a:t> a hierarchikus kontextus </a:t>
            </a:r>
            <a:r>
              <a:rPr lang="hu-HU" dirty="0" err="1"/>
              <a:t>modelt</a:t>
            </a:r>
            <a:r>
              <a:rPr lang="hu-HU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386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Felsorolom a témákat és 1-1 mondatot mindegyikhez mondok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2532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táblán.</a:t>
            </a:r>
          </a:p>
          <a:p>
            <a:r>
              <a:rPr lang="hu-HU" dirty="0"/>
              <a:t>Ez </a:t>
            </a:r>
            <a:r>
              <a:rPr lang="hu-HU" dirty="0" err="1"/>
              <a:t>skippelhető</a:t>
            </a:r>
            <a:r>
              <a:rPr lang="hu-HU" dirty="0"/>
              <a:t> időszűkében, vagy ha nem érdekli a közönséget, esetleg végére is hagyható.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96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Ez is </a:t>
            </a:r>
            <a:r>
              <a:rPr lang="hu-HU" dirty="0" err="1"/>
              <a:t>skippelhető</a:t>
            </a:r>
            <a:r>
              <a:rPr lang="hu-HU" dirty="0"/>
              <a:t>…</a:t>
            </a:r>
          </a:p>
          <a:p>
            <a:r>
              <a:rPr lang="hu-HU" dirty="0"/>
              <a:t>RL-t már használtak korábban és a cikkek keretében ezt be is mutatom, az én ötletem:</a:t>
            </a:r>
          </a:p>
          <a:p>
            <a:r>
              <a:rPr lang="hu-HU" dirty="0"/>
              <a:t>	két botot tovább lehet </a:t>
            </a:r>
            <a:r>
              <a:rPr lang="hu-HU" dirty="0" err="1"/>
              <a:t>trainelni</a:t>
            </a:r>
            <a:r>
              <a:rPr lang="hu-HU" dirty="0"/>
              <a:t> pusztán azzal, hogy egymással beszélgetnek és az egyiknek az a célja hogy egy bizonyos információt kiszedjen a másikból;</a:t>
            </a:r>
          </a:p>
          <a:p>
            <a:r>
              <a:rPr lang="hu-HU" dirty="0"/>
              <a:t>	RL alapon lehet tanítani az alapján, hogy elérték-e a célt.</a:t>
            </a:r>
          </a:p>
          <a:p>
            <a:r>
              <a:rPr lang="hu-HU" dirty="0"/>
              <a:t>CNN alapú modelleket sikeresen használtak nmt-ben, de chatbotokra még nem láttam implementációt, de mégis most ezekről nem beszélnék mer a sima </a:t>
            </a:r>
            <a:r>
              <a:rPr lang="hu-HU" dirty="0" err="1"/>
              <a:t>attention</a:t>
            </a:r>
            <a:r>
              <a:rPr lang="hu-HU" dirty="0"/>
              <a:t> alapú modell jobb nmt eredményéket ért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0074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hu-HU" dirty="0"/>
              <a:t>Cikk: </a:t>
            </a:r>
            <a:r>
              <a:rPr lang="hu-HU" dirty="0" err="1"/>
              <a:t>reinforcement</a:t>
            </a:r>
            <a:r>
              <a:rPr lang="hu-HU" dirty="0"/>
              <a:t> </a:t>
            </a:r>
            <a:r>
              <a:rPr lang="hu-HU" dirty="0" err="1"/>
              <a:t>learninget</a:t>
            </a:r>
            <a:r>
              <a:rPr lang="hu-HU" dirty="0"/>
              <a:t> használ chatbotokra adaptálva</a:t>
            </a:r>
          </a:p>
          <a:p>
            <a:pPr marL="228600" indent="-228600">
              <a:buAutoNum type="arabicPeriod"/>
            </a:pPr>
            <a:r>
              <a:rPr lang="hu-HU" dirty="0"/>
              <a:t>Cikk: </a:t>
            </a:r>
            <a:r>
              <a:rPr lang="hu-HU" dirty="0" err="1"/>
              <a:t>adverzariális</a:t>
            </a:r>
            <a:r>
              <a:rPr lang="hu-HU" dirty="0"/>
              <a:t> neurális háló </a:t>
            </a:r>
            <a:r>
              <a:rPr lang="hu-HU" dirty="0" err="1"/>
              <a:t>modelt</a:t>
            </a:r>
            <a:r>
              <a:rPr lang="hu-HU" dirty="0"/>
              <a:t> használ chatbotokra adaptálva</a:t>
            </a:r>
          </a:p>
          <a:p>
            <a:pPr marL="228600" indent="-228600">
              <a:buAutoNum type="arabicPeriod"/>
            </a:pPr>
            <a:r>
              <a:rPr lang="hu-HU" dirty="0"/>
              <a:t>Cikk: Júniusban megjelent új és teljesen más mint az eddigi modellek mely a jelenlegi legjobb eredményt hozza NMT-ben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6074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MMI </a:t>
            </a:r>
            <a:r>
              <a:rPr lang="hu-HU" dirty="0" err="1"/>
              <a:t>model</a:t>
            </a:r>
            <a:r>
              <a:rPr lang="hu-HU" dirty="0"/>
              <a:t> már alapból elég jó válaszokat ad, ezt </a:t>
            </a:r>
            <a:r>
              <a:rPr lang="hu-HU" dirty="0" err="1"/>
              <a:t>fine-tuneolni</a:t>
            </a:r>
            <a:r>
              <a:rPr lang="hu-HU" dirty="0"/>
              <a:t>. </a:t>
            </a:r>
            <a:r>
              <a:rPr lang="hu-HU" dirty="0" err="1"/>
              <a:t>Reward</a:t>
            </a:r>
            <a:r>
              <a:rPr lang="hu-HU" dirty="0"/>
              <a:t> függvények </a:t>
            </a:r>
            <a:r>
              <a:rPr lang="hu-HU" dirty="0" err="1"/>
              <a:t>hand</a:t>
            </a:r>
            <a:r>
              <a:rPr lang="hu-HU" dirty="0"/>
              <a:t>-</a:t>
            </a:r>
            <a:r>
              <a:rPr lang="hu-HU" dirty="0" err="1"/>
              <a:t>crafted</a:t>
            </a:r>
            <a:r>
              <a:rPr lang="hu-HU" dirty="0"/>
              <a:t>-ok.</a:t>
            </a:r>
          </a:p>
          <a:p>
            <a:r>
              <a:rPr lang="hu-HU" dirty="0" err="1"/>
              <a:t>Supervised</a:t>
            </a:r>
            <a:r>
              <a:rPr lang="hu-HU" dirty="0"/>
              <a:t> betanítása az LSTM modellnek MMI objektív alapján. (erről bővebben később)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5829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Agent</a:t>
            </a:r>
            <a:r>
              <a:rPr lang="hu-HU" dirty="0"/>
              <a:t> maga a modell ami megkapja a beszélgetést mint előzményt és egy policy (függvény) alapján kiad egy választ (</a:t>
            </a:r>
            <a:r>
              <a:rPr lang="hu-HU" dirty="0" err="1"/>
              <a:t>action</a:t>
            </a:r>
            <a:r>
              <a:rPr lang="hu-HU" dirty="0"/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paramétereket gradiens módszerrel meg lehet tanulni a várt </a:t>
            </a:r>
            <a:r>
              <a:rPr lang="hu-HU" dirty="0" err="1"/>
              <a:t>reward</a:t>
            </a:r>
            <a:r>
              <a:rPr lang="hu-HU" dirty="0"/>
              <a:t> függvényekre optimalizálva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4219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1.: a = jelenlegi </a:t>
            </a:r>
            <a:r>
              <a:rPr lang="hu-HU" dirty="0" err="1"/>
              <a:t>action</a:t>
            </a:r>
            <a:r>
              <a:rPr lang="hu-HU" dirty="0"/>
              <a:t>, s pedig a következő </a:t>
            </a:r>
            <a:r>
              <a:rPr lang="hu-HU" dirty="0" err="1"/>
              <a:t>turn</a:t>
            </a:r>
            <a:r>
              <a:rPr lang="hu-HU" dirty="0"/>
              <a:t>: p_seq2seq a </a:t>
            </a:r>
            <a:r>
              <a:rPr lang="hu-HU" dirty="0" err="1"/>
              <a:t>valószinüségét</a:t>
            </a:r>
            <a:r>
              <a:rPr lang="hu-HU" dirty="0"/>
              <a:t> adja meg, hogy az </a:t>
            </a:r>
            <a:r>
              <a:rPr lang="hu-HU" dirty="0" err="1"/>
              <a:t>action</a:t>
            </a:r>
            <a:r>
              <a:rPr lang="hu-HU" dirty="0"/>
              <a:t> s-t fog adni egy seq2seq </a:t>
            </a:r>
            <a:r>
              <a:rPr lang="hu-HU" dirty="0" err="1"/>
              <a:t>model</a:t>
            </a:r>
            <a:r>
              <a:rPr lang="hu-HU" dirty="0"/>
              <a:t> alapján. S 8 darab általános / unalmas mondat ami gyakori seq2seq modelleknél. Tehát ha nagy a </a:t>
            </a:r>
            <a:r>
              <a:rPr lang="hu-HU" dirty="0" err="1"/>
              <a:t>valószínüsége</a:t>
            </a:r>
            <a:r>
              <a:rPr lang="hu-HU" dirty="0"/>
              <a:t> hogy a jelenlegi válasz unalmas választ eredményezne akkor csökkenti a jelenlegi válasz </a:t>
            </a:r>
            <a:r>
              <a:rPr lang="hu-HU" dirty="0" err="1"/>
              <a:t>valószinüségét</a:t>
            </a:r>
            <a:r>
              <a:rPr lang="hu-HU" dirty="0"/>
              <a:t>.</a:t>
            </a:r>
          </a:p>
          <a:p>
            <a:r>
              <a:rPr lang="hu-HU" dirty="0"/>
              <a:t>2.: büntetjük ha hasonló a mostani és az előző válasz, ezzel segítve, hogy minél információdúsabb legyen a beszélgetés</a:t>
            </a:r>
          </a:p>
          <a:p>
            <a:r>
              <a:rPr lang="hu-HU" dirty="0"/>
              <a:t>3.: az előző </a:t>
            </a:r>
            <a:r>
              <a:rPr lang="hu-HU" dirty="0" err="1"/>
              <a:t>rewardok</a:t>
            </a:r>
            <a:r>
              <a:rPr lang="hu-HU" dirty="0"/>
              <a:t> miatt nem lesz szemantikusan értelmes a válasz ezért kell ez a standard MMI kritérium</a:t>
            </a:r>
          </a:p>
          <a:p>
            <a:r>
              <a:rPr lang="hu-HU" dirty="0"/>
              <a:t>4.: lambdák súlyok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297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Mivel a függvény második részéből való dekódolásához előbb le kéne generálni az egész választ, ezért MMI </a:t>
            </a:r>
            <a:r>
              <a:rPr lang="hu-HU" dirty="0" err="1"/>
              <a:t>reward</a:t>
            </a:r>
            <a:r>
              <a:rPr lang="hu-HU" dirty="0"/>
              <a:t> meghatározása amint a végéhez ért a generálás, és ezt </a:t>
            </a:r>
            <a:r>
              <a:rPr lang="hu-HU" dirty="0" err="1"/>
              <a:t>backpropagáljuk</a:t>
            </a:r>
            <a:r>
              <a:rPr lang="hu-HU" dirty="0"/>
              <a:t>. A </a:t>
            </a:r>
            <a:r>
              <a:rPr lang="hu-HU" dirty="0" err="1"/>
              <a:t>p_backwardot</a:t>
            </a:r>
            <a:r>
              <a:rPr lang="hu-HU" dirty="0"/>
              <a:t> egy fordított </a:t>
            </a:r>
            <a:r>
              <a:rPr lang="hu-HU" dirty="0" err="1"/>
              <a:t>target-source-on</a:t>
            </a:r>
            <a:r>
              <a:rPr lang="hu-HU" dirty="0"/>
              <a:t> tanított seq2seq </a:t>
            </a:r>
            <a:r>
              <a:rPr lang="hu-HU" dirty="0" err="1"/>
              <a:t>model</a:t>
            </a:r>
            <a:r>
              <a:rPr lang="hu-HU" dirty="0"/>
              <a:t> alapján határozzuk meg.</a:t>
            </a:r>
          </a:p>
          <a:p>
            <a:r>
              <a:rPr lang="hu-HU" dirty="0"/>
              <a:t>Curriculum </a:t>
            </a:r>
            <a:r>
              <a:rPr lang="hu-HU" dirty="0" err="1"/>
              <a:t>learning</a:t>
            </a:r>
            <a:r>
              <a:rPr lang="hu-HU" dirty="0"/>
              <a:t>: MLE objektívet használjuk az első L szóra, majd az RL algoritmust a többire; és fokozatosan csökkentjük L-t</a:t>
            </a:r>
          </a:p>
          <a:p>
            <a:r>
              <a:rPr lang="hu-HU" dirty="0"/>
              <a:t>Gradiens becslésében az m a </a:t>
            </a:r>
            <a:r>
              <a:rPr lang="hu-HU" dirty="0" err="1"/>
              <a:t>mutual</a:t>
            </a:r>
            <a:r>
              <a:rPr lang="hu-HU" dirty="0"/>
              <a:t> </a:t>
            </a:r>
            <a:r>
              <a:rPr lang="hu-HU" dirty="0" err="1"/>
              <a:t>info-ra</a:t>
            </a:r>
            <a:r>
              <a:rPr lang="hu-HU" dirty="0"/>
              <a:t> vonatkozik, </a:t>
            </a:r>
            <a:r>
              <a:rPr lang="hu-HU" dirty="0" err="1"/>
              <a:t>logp_rl</a:t>
            </a:r>
            <a:r>
              <a:rPr lang="hu-HU" dirty="0"/>
              <a:t> pedig maga a megtanulandó policy, vagyis neurális hálózat</a:t>
            </a:r>
          </a:p>
          <a:p>
            <a:r>
              <a:rPr lang="hu-HU" dirty="0"/>
              <a:t>B: csökkenti a szórást miközben </a:t>
            </a:r>
            <a:r>
              <a:rPr lang="hu-HU" dirty="0" err="1"/>
              <a:t>unbiased</a:t>
            </a:r>
            <a:r>
              <a:rPr lang="hu-HU" dirty="0"/>
              <a:t> marad: </a:t>
            </a:r>
            <a:r>
              <a:rPr lang="hu-HU" dirty="0" err="1"/>
              <a:t>critik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mely inputként kapja a dialógust és áttranszformálja egy skalárrá egy hierarchikus </a:t>
            </a:r>
            <a:r>
              <a:rPr lang="hu-HU" dirty="0" err="1"/>
              <a:t>networkkel</a:t>
            </a:r>
            <a:r>
              <a:rPr lang="hu-HU" dirty="0"/>
              <a:t>; optimalizálva van a becsült </a:t>
            </a:r>
            <a:r>
              <a:rPr lang="hu-HU" dirty="0" err="1"/>
              <a:t>reward</a:t>
            </a:r>
            <a:r>
              <a:rPr lang="hu-HU" dirty="0"/>
              <a:t> és az igazi </a:t>
            </a:r>
            <a:r>
              <a:rPr lang="hu-HU" dirty="0" err="1"/>
              <a:t>reward</a:t>
            </a:r>
            <a:r>
              <a:rPr lang="hu-HU" dirty="0"/>
              <a:t> eltérése alapján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3623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Gradiens becslés hasonlóan mint előzőleg (log ratio </a:t>
            </a:r>
            <a:r>
              <a:rPr lang="hu-HU" dirty="0" err="1"/>
              <a:t>trick</a:t>
            </a:r>
            <a:r>
              <a:rPr lang="hu-HU" dirty="0"/>
              <a:t>)</a:t>
            </a:r>
          </a:p>
          <a:p>
            <a:r>
              <a:rPr lang="hu-HU" dirty="0"/>
              <a:t>5 lehetséges válasz minden beszéd </a:t>
            </a:r>
            <a:r>
              <a:rPr lang="hu-HU" dirty="0" err="1"/>
              <a:t>turn</a:t>
            </a:r>
            <a:r>
              <a:rPr lang="hu-HU" dirty="0"/>
              <a:t>-ben, a </a:t>
            </a:r>
            <a:r>
              <a:rPr lang="hu-HU" dirty="0" err="1"/>
              <a:t>reward</a:t>
            </a:r>
            <a:r>
              <a:rPr lang="hu-HU" dirty="0"/>
              <a:t> ezeknek az összege</a:t>
            </a:r>
          </a:p>
          <a:p>
            <a:r>
              <a:rPr lang="hu-HU" dirty="0" err="1"/>
              <a:t>Rewardot</a:t>
            </a:r>
            <a:r>
              <a:rPr lang="hu-HU" dirty="0"/>
              <a:t> csak egy generálás végén kap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6524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dialógus hossza amíg unalmas vagy nagyon hasonló válaszok generálódnak.</a:t>
            </a:r>
          </a:p>
          <a:p>
            <a:r>
              <a:rPr lang="hu-HU" dirty="0" err="1"/>
              <a:t>Diverzivitás</a:t>
            </a:r>
            <a:r>
              <a:rPr lang="hu-HU" dirty="0"/>
              <a:t>: hány különböző </a:t>
            </a:r>
            <a:r>
              <a:rPr lang="hu-HU" dirty="0" err="1"/>
              <a:t>unigram</a:t>
            </a:r>
            <a:r>
              <a:rPr lang="hu-HU" dirty="0"/>
              <a:t> és </a:t>
            </a:r>
            <a:r>
              <a:rPr lang="hu-HU" dirty="0" err="1"/>
              <a:t>bigram</a:t>
            </a:r>
            <a:r>
              <a:rPr lang="hu-HU" dirty="0"/>
              <a:t> van a generált válaszokban (</a:t>
            </a:r>
            <a:r>
              <a:rPr lang="hu-HU" dirty="0" err="1"/>
              <a:t>beam</a:t>
            </a:r>
            <a:r>
              <a:rPr lang="hu-HU" dirty="0"/>
              <a:t> </a:t>
            </a:r>
            <a:r>
              <a:rPr lang="hu-HU" dirty="0" err="1"/>
              <a:t>searchel</a:t>
            </a:r>
            <a:r>
              <a:rPr lang="hu-HU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3490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Problémák: kézzel írt </a:t>
            </a:r>
            <a:r>
              <a:rPr lang="hu-HU" dirty="0" err="1"/>
              <a:t>reward</a:t>
            </a:r>
            <a:r>
              <a:rPr lang="hu-HU" dirty="0"/>
              <a:t> függvények és csak kevés lehetséges válasz és </a:t>
            </a:r>
            <a:r>
              <a:rPr lang="hu-HU" dirty="0" err="1"/>
              <a:t>turn</a:t>
            </a:r>
            <a:r>
              <a:rPr lang="hu-HU" dirty="0"/>
              <a:t> szimulálható, mert exponenciálisan növekedik a szám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438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2014-ben kezdődött az NMT, 2015ben a neurális chatbot, 2016ban kapta fel a fejét a média (2014 június nem tudom miért ilyen kiugró)</a:t>
            </a:r>
          </a:p>
          <a:p>
            <a:r>
              <a:rPr lang="hu-HU" dirty="0"/>
              <a:t>2017es érték kiszámolt az eddigiek alapján.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67153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RL: a generált dialógus jóságának mértéke, hogy mennyire tudja átverni a </a:t>
            </a:r>
            <a:r>
              <a:rPr lang="hu-HU" dirty="0" err="1"/>
              <a:t>diszkriminátort</a:t>
            </a:r>
            <a:r>
              <a:rPr lang="hu-HU" dirty="0"/>
              <a:t>, hogy emberi dialógus</a:t>
            </a:r>
          </a:p>
          <a:p>
            <a:r>
              <a:rPr lang="hu-HU" dirty="0"/>
              <a:t>	egy válasz generálása </a:t>
            </a:r>
            <a:r>
              <a:rPr lang="hu-HU" dirty="0" err="1"/>
              <a:t>actionoknek</a:t>
            </a:r>
            <a:r>
              <a:rPr lang="hu-HU" dirty="0"/>
              <a:t> a szekvenciája egy seq2seq policy alapján</a:t>
            </a:r>
          </a:p>
          <a:p>
            <a:r>
              <a:rPr lang="hu-HU" dirty="0"/>
              <a:t>GAN: egy játék melyben a generálónak át kell vernie a diszkriminálót aki megmondja hogy a generált dialógus az emberi vagy generált-e</a:t>
            </a:r>
          </a:p>
          <a:p>
            <a:r>
              <a:rPr lang="hu-HU" dirty="0"/>
              <a:t>Diszkrimináló: bináris klasszifikáló, mely egy hierarchikus </a:t>
            </a:r>
            <a:r>
              <a:rPr lang="hu-HU" dirty="0" err="1"/>
              <a:t>encoderből</a:t>
            </a:r>
            <a:r>
              <a:rPr lang="hu-HU" dirty="0"/>
              <a:t> és egy 2-class </a:t>
            </a:r>
            <a:r>
              <a:rPr lang="hu-HU" dirty="0" err="1"/>
              <a:t>softmax-ból</a:t>
            </a:r>
            <a:r>
              <a:rPr lang="hu-HU" dirty="0"/>
              <a:t> áll; </a:t>
            </a:r>
            <a:r>
              <a:rPr lang="hu-HU" dirty="0" err="1"/>
              <a:t>trainelés</a:t>
            </a:r>
            <a:r>
              <a:rPr lang="hu-HU" dirty="0"/>
              <a:t> pozitív (humán generált) és negatív (generáló generált) példákkal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844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Gradiens becslésre </a:t>
            </a:r>
            <a:r>
              <a:rPr lang="hu-HU" dirty="0" err="1"/>
              <a:t>likelihood</a:t>
            </a:r>
            <a:r>
              <a:rPr lang="hu-HU" dirty="0"/>
              <a:t> ratio </a:t>
            </a:r>
            <a:r>
              <a:rPr lang="hu-HU" dirty="0" err="1"/>
              <a:t>trick</a:t>
            </a:r>
            <a:endParaRPr lang="hu-HU" dirty="0"/>
          </a:p>
          <a:p>
            <a:r>
              <a:rPr lang="hu-HU" dirty="0"/>
              <a:t>B itt egy az egyben ugyanaz mint előzőleg: csökkenti a szórást miközben </a:t>
            </a:r>
            <a:r>
              <a:rPr lang="hu-HU" dirty="0" err="1"/>
              <a:t>unbiased</a:t>
            </a:r>
            <a:r>
              <a:rPr lang="hu-HU" dirty="0"/>
              <a:t> marad a becslés</a:t>
            </a:r>
          </a:p>
          <a:p>
            <a:r>
              <a:rPr lang="hu-HU" dirty="0"/>
              <a:t>REGS kell, hogy ne ugyanazt a </a:t>
            </a:r>
            <a:r>
              <a:rPr lang="hu-HU" dirty="0" err="1"/>
              <a:t>rewardot</a:t>
            </a:r>
            <a:r>
              <a:rPr lang="hu-HU" dirty="0"/>
              <a:t> adjuk minden szónak</a:t>
            </a:r>
          </a:p>
          <a:p>
            <a:r>
              <a:rPr lang="hu-HU" dirty="0"/>
              <a:t>Monte </a:t>
            </a:r>
            <a:r>
              <a:rPr lang="hu-HU" dirty="0" err="1"/>
              <a:t>carlo</a:t>
            </a:r>
            <a:r>
              <a:rPr lang="hu-HU" dirty="0"/>
              <a:t>: egy részlegesen dekódolt szekvenciát befejezünk 5 módon, és az 5 befejezett szekvencia átlag pontját adjuk a részlegesnek (20 </a:t>
            </a:r>
            <a:r>
              <a:rPr lang="hu-HU" dirty="0" err="1"/>
              <a:t>token</a:t>
            </a:r>
            <a:r>
              <a:rPr lang="hu-HU" dirty="0"/>
              <a:t> hosszú mondatra 5*20 mondatot kell összesen generálni)</a:t>
            </a:r>
          </a:p>
          <a:p>
            <a:r>
              <a:rPr lang="hu-HU" dirty="0" err="1"/>
              <a:t>Teacher</a:t>
            </a:r>
            <a:r>
              <a:rPr lang="hu-HU" dirty="0"/>
              <a:t> </a:t>
            </a:r>
            <a:r>
              <a:rPr lang="hu-HU" dirty="0" err="1"/>
              <a:t>forcing</a:t>
            </a:r>
            <a:r>
              <a:rPr lang="hu-HU" dirty="0"/>
              <a:t>: a sima RL fragilis mivel a generáló csak a </a:t>
            </a:r>
            <a:r>
              <a:rPr lang="hu-HU" dirty="0" err="1"/>
              <a:t>rewardon</a:t>
            </a:r>
            <a:r>
              <a:rPr lang="hu-HU" dirty="0"/>
              <a:t> keresztül látja a </a:t>
            </a:r>
            <a:r>
              <a:rPr lang="hu-HU" dirty="0" err="1"/>
              <a:t>gold</a:t>
            </a:r>
            <a:r>
              <a:rPr lang="hu-HU" dirty="0"/>
              <a:t> standardot, és könnyen elmászik</a:t>
            </a:r>
          </a:p>
          <a:p>
            <a:r>
              <a:rPr lang="hu-HU" dirty="0"/>
              <a:t>	néha egy humán generált választ adunk be a generálóba és így erőltetjük hogy jó választ adjon ki mindenképpen (mint az MLE objektív, tehát alternálunk az </a:t>
            </a:r>
            <a:r>
              <a:rPr lang="hu-HU" dirty="0" err="1"/>
              <a:t>adverzariális</a:t>
            </a:r>
            <a:r>
              <a:rPr lang="hu-HU" dirty="0"/>
              <a:t> és az MLE objektív közt.)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3330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61446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Diszkrimináló modell betanítása hogy megkülönböztessen emberi és gépi dialógusokat</a:t>
            </a:r>
          </a:p>
          <a:p>
            <a:r>
              <a:rPr lang="hu-HU" dirty="0" err="1"/>
              <a:t>Adversarial</a:t>
            </a:r>
            <a:r>
              <a:rPr lang="hu-HU" dirty="0"/>
              <a:t> </a:t>
            </a:r>
            <a:r>
              <a:rPr lang="hu-HU" dirty="0" err="1"/>
              <a:t>success</a:t>
            </a:r>
            <a:r>
              <a:rPr lang="hu-HU" dirty="0"/>
              <a:t>: a példák aránya melyben a modell képes átverni a diszkriminálót, 1-0.5 a maximum</a:t>
            </a:r>
          </a:p>
          <a:p>
            <a:r>
              <a:rPr lang="hu-HU" dirty="0"/>
              <a:t>Diszkrimináló tesztelése fontos, mer különben nem tudhatjuk, hogy jó a tesztelt modell vagy csak a diszkrimináló rossz</a:t>
            </a:r>
          </a:p>
          <a:p>
            <a:r>
              <a:rPr lang="hu-HU" dirty="0"/>
              <a:t>	4 teszt eset, mindegyiknél zárójelben a </a:t>
            </a:r>
            <a:r>
              <a:rPr lang="hu-HU" dirty="0" err="1"/>
              <a:t>gold</a:t>
            </a:r>
            <a:r>
              <a:rPr lang="hu-HU" dirty="0"/>
              <a:t> standard diszkrimináló modell </a:t>
            </a:r>
            <a:r>
              <a:rPr lang="hu-HU" dirty="0" err="1"/>
              <a:t>accuracy</a:t>
            </a:r>
            <a:endParaRPr lang="hu-HU" dirty="0"/>
          </a:p>
          <a:p>
            <a:r>
              <a:rPr lang="hu-HU" dirty="0"/>
              <a:t>	ERE a </a:t>
            </a:r>
            <a:r>
              <a:rPr lang="hu-HU" dirty="0" err="1"/>
              <a:t>gold</a:t>
            </a:r>
            <a:r>
              <a:rPr lang="hu-HU" dirty="0"/>
              <a:t>-standardtól való </a:t>
            </a:r>
            <a:r>
              <a:rPr lang="hu-HU" dirty="0" err="1"/>
              <a:t>accuracy</a:t>
            </a:r>
            <a:r>
              <a:rPr lang="hu-HU" dirty="0"/>
              <a:t> eltérés mértéke</a:t>
            </a:r>
          </a:p>
          <a:p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random kell, hogy a generáló ne verje át a diszkriminálót pusztán azzal, hogy random értelmetlen dialógusokat </a:t>
            </a:r>
            <a:r>
              <a:rPr lang="hu-HU" dirty="0" err="1"/>
              <a:t>sample</a:t>
            </a:r>
            <a:r>
              <a:rPr lang="hu-HU" dirty="0"/>
              <a:t>-l. diszkrimináló betanítása, hogy különbséget tegyen </a:t>
            </a:r>
            <a:r>
              <a:rPr lang="hu-HU" dirty="0" err="1"/>
              <a:t>machine</a:t>
            </a:r>
            <a:r>
              <a:rPr lang="hu-HU" dirty="0"/>
              <a:t> és random közt</a:t>
            </a:r>
          </a:p>
          <a:p>
            <a:r>
              <a:rPr lang="hu-HU" dirty="0"/>
              <a:t>A képen </a:t>
            </a:r>
            <a:r>
              <a:rPr lang="hu-HU" dirty="0" err="1"/>
              <a:t>láthatóak</a:t>
            </a:r>
            <a:r>
              <a:rPr lang="hu-HU" dirty="0"/>
              <a:t> a különböző </a:t>
            </a:r>
            <a:r>
              <a:rPr lang="hu-HU" dirty="0" err="1"/>
              <a:t>adversarial</a:t>
            </a:r>
            <a:r>
              <a:rPr lang="hu-HU" dirty="0"/>
              <a:t> </a:t>
            </a:r>
            <a:r>
              <a:rPr lang="hu-HU" dirty="0" err="1"/>
              <a:t>evaluáció</a:t>
            </a:r>
            <a:r>
              <a:rPr lang="hu-HU" dirty="0"/>
              <a:t> modellek: az </a:t>
            </a:r>
            <a:r>
              <a:rPr lang="hu-HU" dirty="0" err="1"/>
              <a:t>utsóban</a:t>
            </a:r>
            <a:r>
              <a:rPr lang="hu-HU" dirty="0"/>
              <a:t> a </a:t>
            </a:r>
            <a:r>
              <a:rPr lang="hu-HU" dirty="0" err="1"/>
              <a:t>multil-featurek</a:t>
            </a:r>
            <a:r>
              <a:rPr lang="hu-HU" dirty="0"/>
              <a:t> a </a:t>
            </a:r>
            <a:r>
              <a:rPr lang="hu-HU" dirty="0" err="1"/>
              <a:t>forward</a:t>
            </a:r>
            <a:r>
              <a:rPr lang="hu-HU" dirty="0"/>
              <a:t> és </a:t>
            </a:r>
            <a:r>
              <a:rPr lang="hu-HU" dirty="0" err="1"/>
              <a:t>backward</a:t>
            </a:r>
            <a:r>
              <a:rPr lang="hu-HU" dirty="0"/>
              <a:t> </a:t>
            </a:r>
            <a:r>
              <a:rPr lang="hu-HU" dirty="0" err="1"/>
              <a:t>logp</a:t>
            </a:r>
            <a:r>
              <a:rPr lang="hu-HU" dirty="0"/>
              <a:t>(</a:t>
            </a:r>
            <a:r>
              <a:rPr lang="hu-HU" dirty="0" err="1"/>
              <a:t>t|s</a:t>
            </a:r>
            <a:r>
              <a:rPr lang="hu-HU" dirty="0"/>
              <a:t>) értékre vonatkoznak</a:t>
            </a:r>
          </a:p>
          <a:p>
            <a:r>
              <a:rPr lang="hu-HU" dirty="0"/>
              <a:t>	ők a hierarchikust használják még ha nem is a legjobb mer end-</a:t>
            </a:r>
            <a:r>
              <a:rPr lang="hu-HU" dirty="0" err="1"/>
              <a:t>to</a:t>
            </a:r>
            <a:r>
              <a:rPr lang="hu-HU" dirty="0"/>
              <a:t>-end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270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MMI-p(t) elég jó de kisebb a </a:t>
            </a:r>
            <a:r>
              <a:rPr lang="hu-HU" dirty="0" err="1"/>
              <a:t>machine</a:t>
            </a:r>
            <a:r>
              <a:rPr lang="hu-HU" dirty="0"/>
              <a:t>-</a:t>
            </a:r>
            <a:r>
              <a:rPr lang="hu-HU" dirty="0" err="1"/>
              <a:t>vs</a:t>
            </a:r>
            <a:r>
              <a:rPr lang="hu-HU" dirty="0"/>
              <a:t>-random ami azt jelenti hogy valamennyivel értelmetlenebb ami elvárható mivel a –p(t) azt jelenti, hogy </a:t>
            </a:r>
            <a:r>
              <a:rPr lang="hu-HU" dirty="0" err="1"/>
              <a:t>penalizáljuk</a:t>
            </a:r>
            <a:r>
              <a:rPr lang="hu-HU" dirty="0"/>
              <a:t> a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alapú (vagyis koherens) válaszokat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17392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Miért beszélünk erről? Mert </a:t>
            </a:r>
            <a:r>
              <a:rPr lang="hu-HU" dirty="0" err="1"/>
              <a:t>state</a:t>
            </a:r>
            <a:r>
              <a:rPr lang="hu-HU" dirty="0"/>
              <a:t>-of-</a:t>
            </a:r>
            <a:r>
              <a:rPr lang="hu-HU" dirty="0" err="1"/>
              <a:t>the</a:t>
            </a:r>
            <a:r>
              <a:rPr lang="hu-HU" dirty="0"/>
              <a:t>-art-ot ért el egy egyszerű és teljesen más modellel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Ábra alapú magyarázás</a:t>
            </a:r>
          </a:p>
          <a:p>
            <a:r>
              <a:rPr lang="hu-HU" dirty="0" err="1"/>
              <a:t>Encoder-decoder</a:t>
            </a:r>
            <a:r>
              <a:rPr lang="hu-HU" dirty="0"/>
              <a:t> alapú, de nincs benne semmi </a:t>
            </a:r>
            <a:r>
              <a:rPr lang="hu-HU" dirty="0" err="1"/>
              <a:t>rekurrens</a:t>
            </a:r>
            <a:r>
              <a:rPr lang="hu-HU" dirty="0"/>
              <a:t> vagy </a:t>
            </a:r>
            <a:r>
              <a:rPr lang="hu-HU" dirty="0" err="1"/>
              <a:t>konvolució</a:t>
            </a:r>
            <a:endParaRPr lang="hu-HU" dirty="0"/>
          </a:p>
          <a:p>
            <a:r>
              <a:rPr lang="hu-HU" dirty="0"/>
              <a:t>Dekóder </a:t>
            </a:r>
            <a:r>
              <a:rPr lang="hu-HU" dirty="0" err="1"/>
              <a:t>autoregresszív</a:t>
            </a:r>
            <a:r>
              <a:rPr lang="hu-HU" dirty="0"/>
              <a:t>, vagyis minden lépésben az előzőleg generált outputokat is figyelembe veszi</a:t>
            </a:r>
          </a:p>
          <a:p>
            <a:r>
              <a:rPr lang="hu-HU" dirty="0"/>
              <a:t>Felépítés:</a:t>
            </a:r>
          </a:p>
          <a:p>
            <a:r>
              <a:rPr lang="hu-HU" dirty="0"/>
              <a:t>	</a:t>
            </a:r>
            <a:r>
              <a:rPr lang="hu-HU" dirty="0" err="1"/>
              <a:t>encoder</a:t>
            </a:r>
            <a:r>
              <a:rPr lang="hu-HU" dirty="0"/>
              <a:t> és </a:t>
            </a:r>
            <a:r>
              <a:rPr lang="hu-HU" dirty="0" err="1"/>
              <a:t>decoder</a:t>
            </a:r>
            <a:r>
              <a:rPr lang="hu-HU" dirty="0"/>
              <a:t> is 6-6 </a:t>
            </a:r>
            <a:r>
              <a:rPr lang="hu-HU" dirty="0" err="1"/>
              <a:t>layerből</a:t>
            </a:r>
            <a:r>
              <a:rPr lang="hu-HU" dirty="0"/>
              <a:t> áll, 2-3 </a:t>
            </a:r>
            <a:r>
              <a:rPr lang="hu-HU" dirty="0" err="1"/>
              <a:t>sublayer</a:t>
            </a:r>
            <a:r>
              <a:rPr lang="hu-HU" dirty="0"/>
              <a:t> darabja</a:t>
            </a:r>
          </a:p>
          <a:p>
            <a:r>
              <a:rPr lang="hu-HU" dirty="0"/>
              <a:t>	multi-</a:t>
            </a:r>
            <a:r>
              <a:rPr lang="hu-HU" dirty="0" err="1"/>
              <a:t>head</a:t>
            </a:r>
            <a:r>
              <a:rPr lang="hu-HU" dirty="0"/>
              <a:t> </a:t>
            </a:r>
            <a:r>
              <a:rPr lang="hu-HU" dirty="0" err="1"/>
              <a:t>self-attention</a:t>
            </a:r>
            <a:r>
              <a:rPr lang="hu-HU" dirty="0"/>
              <a:t> + </a:t>
            </a:r>
            <a:r>
              <a:rPr lang="hu-HU" dirty="0" err="1"/>
              <a:t>feed</a:t>
            </a:r>
            <a:r>
              <a:rPr lang="hu-HU" dirty="0"/>
              <a:t>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decoderben</a:t>
            </a:r>
            <a:r>
              <a:rPr lang="hu-HU" dirty="0"/>
              <a:t> a </a:t>
            </a:r>
            <a:r>
              <a:rPr lang="hu-HU" dirty="0" err="1"/>
              <a:t>self-attention</a:t>
            </a:r>
            <a:r>
              <a:rPr lang="hu-HU" dirty="0"/>
              <a:t> </a:t>
            </a:r>
            <a:r>
              <a:rPr lang="hu-HU" dirty="0" err="1"/>
              <a:t>maskolva</a:t>
            </a:r>
            <a:r>
              <a:rPr lang="hu-HU" dirty="0"/>
              <a:t> van, hogy csak az előző outputokat vegye figyelembe, és egy sima </a:t>
            </a:r>
            <a:r>
              <a:rPr lang="hu-HU" dirty="0" err="1"/>
              <a:t>attention</a:t>
            </a:r>
            <a:r>
              <a:rPr lang="hu-HU" dirty="0"/>
              <a:t> is van az </a:t>
            </a:r>
            <a:r>
              <a:rPr lang="hu-HU" dirty="0" err="1"/>
              <a:t>encoder</a:t>
            </a:r>
            <a:r>
              <a:rPr lang="hu-HU" dirty="0"/>
              <a:t> felé</a:t>
            </a:r>
          </a:p>
          <a:p>
            <a:r>
              <a:rPr lang="hu-HU" dirty="0"/>
              <a:t>	</a:t>
            </a:r>
            <a:r>
              <a:rPr lang="hu-HU" dirty="0" err="1"/>
              <a:t>residual</a:t>
            </a:r>
            <a:r>
              <a:rPr lang="hu-HU" dirty="0"/>
              <a:t> kapcsolatok (</a:t>
            </a:r>
            <a:r>
              <a:rPr lang="hu-HU" dirty="0" err="1"/>
              <a:t>dropouttal</a:t>
            </a:r>
            <a:r>
              <a:rPr lang="hu-HU" dirty="0"/>
              <a:t>) egy </a:t>
            </a:r>
            <a:r>
              <a:rPr lang="hu-HU" dirty="0" err="1"/>
              <a:t>sub-layert</a:t>
            </a:r>
            <a:r>
              <a:rPr lang="hu-HU" dirty="0"/>
              <a:t> áthidalva, majd </a:t>
            </a:r>
            <a:r>
              <a:rPr lang="hu-HU" dirty="0" err="1"/>
              <a:t>layer</a:t>
            </a:r>
            <a:r>
              <a:rPr lang="hu-HU" dirty="0"/>
              <a:t> </a:t>
            </a:r>
            <a:r>
              <a:rPr lang="hu-HU" dirty="0" err="1"/>
              <a:t>normalizáció</a:t>
            </a:r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droput</a:t>
            </a:r>
            <a:r>
              <a:rPr lang="hu-HU" dirty="0"/>
              <a:t> az összegzett input és output </a:t>
            </a:r>
            <a:r>
              <a:rPr lang="hu-HU" dirty="0" err="1"/>
              <a:t>embeddingekre</a:t>
            </a:r>
            <a:r>
              <a:rPr lang="hu-HU" dirty="0"/>
              <a:t> is</a:t>
            </a:r>
          </a:p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116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attentionnél</a:t>
            </a:r>
            <a:r>
              <a:rPr lang="hu-HU" dirty="0"/>
              <a:t> a </a:t>
            </a:r>
            <a:r>
              <a:rPr lang="hu-HU" dirty="0" err="1"/>
              <a:t>query</a:t>
            </a:r>
            <a:r>
              <a:rPr lang="hu-HU" dirty="0"/>
              <a:t>-t kapjuk mint </a:t>
            </a:r>
            <a:r>
              <a:rPr lang="hu-HU" dirty="0" err="1"/>
              <a:t>vector</a:t>
            </a:r>
            <a:r>
              <a:rPr lang="hu-HU" dirty="0"/>
              <a:t>, </a:t>
            </a:r>
            <a:r>
              <a:rPr lang="hu-HU" dirty="0" err="1"/>
              <a:t>key</a:t>
            </a:r>
            <a:r>
              <a:rPr lang="hu-HU" dirty="0"/>
              <a:t> és </a:t>
            </a:r>
            <a:r>
              <a:rPr lang="hu-HU" dirty="0" err="1"/>
              <a:t>value</a:t>
            </a:r>
            <a:r>
              <a:rPr lang="hu-HU" dirty="0"/>
              <a:t> paraméterek, míg köztes </a:t>
            </a:r>
            <a:r>
              <a:rPr lang="hu-HU" dirty="0" err="1"/>
              <a:t>attentionnél</a:t>
            </a:r>
            <a:r>
              <a:rPr lang="hu-HU" dirty="0"/>
              <a:t> a </a:t>
            </a:r>
            <a:r>
              <a:rPr lang="hu-HU" dirty="0" err="1"/>
              <a:t>decoderben</a:t>
            </a:r>
            <a:r>
              <a:rPr lang="hu-HU" dirty="0"/>
              <a:t> a </a:t>
            </a:r>
            <a:r>
              <a:rPr lang="hu-HU" dirty="0" err="1"/>
              <a:t>query</a:t>
            </a:r>
            <a:r>
              <a:rPr lang="hu-HU" dirty="0"/>
              <a:t> és </a:t>
            </a:r>
            <a:r>
              <a:rPr lang="hu-HU" dirty="0" err="1"/>
              <a:t>key</a:t>
            </a:r>
            <a:r>
              <a:rPr lang="hu-HU" dirty="0"/>
              <a:t> </a:t>
            </a:r>
            <a:r>
              <a:rPr lang="hu-HU" dirty="0" err="1"/>
              <a:t>encoderből</a:t>
            </a:r>
            <a:r>
              <a:rPr lang="hu-HU" dirty="0"/>
              <a:t> és </a:t>
            </a:r>
            <a:r>
              <a:rPr lang="hu-HU" dirty="0" err="1"/>
              <a:t>decoderből</a:t>
            </a:r>
            <a:r>
              <a:rPr lang="hu-HU" dirty="0"/>
              <a:t> jön</a:t>
            </a:r>
          </a:p>
          <a:p>
            <a:r>
              <a:rPr lang="hu-HU" dirty="0"/>
              <a:t>Van egy </a:t>
            </a:r>
            <a:r>
              <a:rPr lang="hu-HU" dirty="0" err="1"/>
              <a:t>scaling</a:t>
            </a:r>
            <a:r>
              <a:rPr lang="hu-HU" dirty="0"/>
              <a:t> </a:t>
            </a:r>
            <a:r>
              <a:rPr lang="hu-HU" dirty="0" err="1"/>
              <a:t>factor</a:t>
            </a:r>
            <a:r>
              <a:rPr lang="hu-HU" dirty="0"/>
              <a:t>: elosztjuk a </a:t>
            </a:r>
            <a:r>
              <a:rPr lang="hu-HU" dirty="0" err="1"/>
              <a:t>key</a:t>
            </a:r>
            <a:r>
              <a:rPr lang="hu-HU" dirty="0"/>
              <a:t> és </a:t>
            </a:r>
            <a:r>
              <a:rPr lang="hu-HU" dirty="0" err="1"/>
              <a:t>query</a:t>
            </a:r>
            <a:r>
              <a:rPr lang="hu-HU" dirty="0"/>
              <a:t> </a:t>
            </a:r>
            <a:r>
              <a:rPr lang="hu-HU" dirty="0" err="1"/>
              <a:t>dimension</a:t>
            </a:r>
            <a:r>
              <a:rPr lang="hu-HU" dirty="0"/>
              <a:t> gyökével</a:t>
            </a:r>
          </a:p>
          <a:p>
            <a:r>
              <a:rPr lang="hu-HU" dirty="0"/>
              <a:t>Multi-</a:t>
            </a:r>
            <a:r>
              <a:rPr lang="hu-HU" dirty="0" err="1"/>
              <a:t>head</a:t>
            </a:r>
            <a:r>
              <a:rPr lang="hu-HU" dirty="0"/>
              <a:t>: különböző lineáris projekciókkal meghatározott dimenziókba, a végén </a:t>
            </a:r>
            <a:r>
              <a:rPr lang="hu-HU" dirty="0" err="1"/>
              <a:t>concatenateljük</a:t>
            </a:r>
            <a:r>
              <a:rPr lang="hu-HU" dirty="0"/>
              <a:t> és </a:t>
            </a:r>
            <a:r>
              <a:rPr lang="hu-HU" dirty="0" err="1"/>
              <a:t>visszaprojektáljuk</a:t>
            </a:r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3802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Feed</a:t>
            </a:r>
            <a:r>
              <a:rPr lang="hu-HU" dirty="0"/>
              <a:t> </a:t>
            </a:r>
            <a:r>
              <a:rPr lang="hu-HU" dirty="0" err="1"/>
              <a:t>forward</a:t>
            </a:r>
            <a:r>
              <a:rPr lang="hu-HU" dirty="0"/>
              <a:t> </a:t>
            </a:r>
            <a:r>
              <a:rPr lang="hu-HU" dirty="0" err="1"/>
              <a:t>network</a:t>
            </a:r>
            <a:endParaRPr lang="hu-HU" dirty="0"/>
          </a:p>
          <a:p>
            <a:r>
              <a:rPr lang="hu-HU" dirty="0"/>
              <a:t>Pozíció </a:t>
            </a:r>
            <a:r>
              <a:rPr lang="hu-HU" dirty="0" err="1"/>
              <a:t>encoding</a:t>
            </a:r>
            <a:r>
              <a:rPr lang="hu-HU" dirty="0"/>
              <a:t> kell, hogy figyelembe vegyük a szekvenciális információt (mivel nincs RNN vagy CNN)</a:t>
            </a:r>
          </a:p>
          <a:p>
            <a:r>
              <a:rPr lang="hu-HU" dirty="0"/>
              <a:t>	szimplán hozzáadva az input </a:t>
            </a:r>
            <a:r>
              <a:rPr lang="hu-HU" dirty="0" err="1"/>
              <a:t>embeddinghez</a:t>
            </a:r>
            <a:endParaRPr lang="hu-HU" dirty="0"/>
          </a:p>
          <a:p>
            <a:r>
              <a:rPr lang="hu-HU" dirty="0"/>
              <a:t>	tanult </a:t>
            </a:r>
            <a:r>
              <a:rPr lang="hu-HU" dirty="0" err="1"/>
              <a:t>embeddinggel</a:t>
            </a:r>
            <a:r>
              <a:rPr lang="hu-HU" dirty="0"/>
              <a:t> is kísérleteztek de </a:t>
            </a:r>
            <a:r>
              <a:rPr lang="hu-HU" dirty="0" err="1"/>
              <a:t>kb</a:t>
            </a:r>
            <a:r>
              <a:rPr lang="hu-HU" dirty="0"/>
              <a:t> ugyanolyan eredményre jutottak</a:t>
            </a:r>
          </a:p>
          <a:p>
            <a:r>
              <a:rPr lang="hu-HU" dirty="0"/>
              <a:t>Miért </a:t>
            </a:r>
            <a:r>
              <a:rPr lang="hu-HU" dirty="0" err="1"/>
              <a:t>self-attention</a:t>
            </a:r>
            <a:r>
              <a:rPr lang="hu-HU" dirty="0"/>
              <a:t>:</a:t>
            </a:r>
          </a:p>
          <a:p>
            <a:r>
              <a:rPr lang="hu-HU" dirty="0"/>
              <a:t>	maximum úthossz(</a:t>
            </a:r>
            <a:r>
              <a:rPr lang="hu-HU" dirty="0" err="1"/>
              <a:t>path</a:t>
            </a:r>
            <a:r>
              <a:rPr lang="hu-HU" dirty="0"/>
              <a:t> </a:t>
            </a:r>
            <a:r>
              <a:rPr lang="hu-HU" dirty="0" err="1"/>
              <a:t>length</a:t>
            </a:r>
            <a:r>
              <a:rPr lang="hu-HU" dirty="0"/>
              <a:t>) input és output közt a hálóban </a:t>
            </a:r>
          </a:p>
          <a:p>
            <a:r>
              <a:rPr lang="hu-HU" dirty="0"/>
              <a:t>	n a szekvencia hossza, d a </a:t>
            </a:r>
            <a:r>
              <a:rPr lang="hu-HU" dirty="0" err="1"/>
              <a:t>dimension</a:t>
            </a:r>
            <a:r>
              <a:rPr lang="hu-HU" dirty="0"/>
              <a:t>, k a kernel méret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3887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Mindegyik modellről adni rövid magyarázatot</a:t>
            </a:r>
          </a:p>
          <a:p>
            <a:r>
              <a:rPr lang="hu-HU" dirty="0" err="1"/>
              <a:t>Training</a:t>
            </a:r>
            <a:r>
              <a:rPr lang="hu-HU" dirty="0"/>
              <a:t> cost =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*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gpus</a:t>
            </a:r>
            <a:r>
              <a:rPr lang="hu-HU" dirty="0"/>
              <a:t> * </a:t>
            </a:r>
            <a:r>
              <a:rPr lang="hu-HU" dirty="0" err="1"/>
              <a:t>gpu</a:t>
            </a:r>
            <a:r>
              <a:rPr lang="hu-HU" dirty="0"/>
              <a:t> FLOP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3527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Encoder</a:t>
            </a:r>
            <a:r>
              <a:rPr lang="hu-HU" dirty="0"/>
              <a:t> </a:t>
            </a:r>
            <a:r>
              <a:rPr lang="hu-HU" dirty="0" err="1"/>
              <a:t>self-attention</a:t>
            </a:r>
            <a:r>
              <a:rPr lang="hu-HU" dirty="0"/>
              <a:t> </a:t>
            </a:r>
            <a:r>
              <a:rPr lang="hu-HU" dirty="0" err="1"/>
              <a:t>layer</a:t>
            </a:r>
            <a:r>
              <a:rPr lang="hu-HU" dirty="0"/>
              <a:t> 5</a:t>
            </a:r>
          </a:p>
          <a:p>
            <a:r>
              <a:rPr lang="hu-HU" dirty="0"/>
              <a:t>Különböző színek különböző </a:t>
            </a:r>
            <a:r>
              <a:rPr lang="hu-HU" dirty="0" err="1"/>
              <a:t>attention</a:t>
            </a:r>
            <a:r>
              <a:rPr lang="hu-HU" dirty="0"/>
              <a:t> </a:t>
            </a:r>
            <a:r>
              <a:rPr lang="hu-HU" dirty="0" err="1"/>
              <a:t>headekre</a:t>
            </a:r>
            <a:r>
              <a:rPr lang="hu-HU" dirty="0"/>
              <a:t> utalnak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40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658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Én csak neurális hálózat alapúakról fogok beszélni.</a:t>
            </a:r>
          </a:p>
          <a:p>
            <a:r>
              <a:rPr lang="hu-HU" dirty="0"/>
              <a:t>Jobb oldalon egy sima seq2seq alapú látható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153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Két különböző </a:t>
            </a:r>
            <a:r>
              <a:rPr lang="hu-HU" dirty="0" err="1"/>
              <a:t>attention</a:t>
            </a:r>
            <a:r>
              <a:rPr lang="hu-HU" dirty="0"/>
              <a:t> fej az 5. </a:t>
            </a:r>
            <a:r>
              <a:rPr lang="hu-HU" dirty="0" err="1"/>
              <a:t>layerben</a:t>
            </a:r>
            <a:r>
              <a:rPr lang="hu-HU" dirty="0"/>
              <a:t> az </a:t>
            </a:r>
            <a:r>
              <a:rPr lang="hu-HU" dirty="0" err="1"/>
              <a:t>encoder</a:t>
            </a:r>
            <a:r>
              <a:rPr lang="hu-HU" dirty="0"/>
              <a:t> </a:t>
            </a:r>
            <a:r>
              <a:rPr lang="hu-HU" dirty="0" err="1"/>
              <a:t>self-attention</a:t>
            </a:r>
            <a:r>
              <a:rPr lang="hu-HU" dirty="0"/>
              <a:t> moduljában</a:t>
            </a:r>
          </a:p>
          <a:p>
            <a:r>
              <a:rPr lang="hu-HU" dirty="0"/>
              <a:t>A különböző fejek különböző strukturális tulajdonságokra tanulnak rá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41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6043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Miről volt szó, hogy könnyebb legyen kérdezgetni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42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397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 </a:t>
            </a:r>
            <a:r>
              <a:rPr lang="hu-HU" dirty="0" err="1"/>
              <a:t>Unrolled</a:t>
            </a:r>
            <a:r>
              <a:rPr lang="hu-HU" dirty="0"/>
              <a:t> LSTM</a:t>
            </a:r>
          </a:p>
          <a:p>
            <a:r>
              <a:rPr lang="hu-HU" dirty="0"/>
              <a:t>Nmt-re hozták be, de használjak </a:t>
            </a:r>
            <a:r>
              <a:rPr lang="hu-HU" dirty="0" err="1"/>
              <a:t>question</a:t>
            </a:r>
            <a:r>
              <a:rPr lang="hu-HU" dirty="0"/>
              <a:t> </a:t>
            </a:r>
            <a:r>
              <a:rPr lang="hu-HU" dirty="0" err="1"/>
              <a:t>answeringre</a:t>
            </a:r>
            <a:r>
              <a:rPr lang="hu-HU" dirty="0"/>
              <a:t> vagy </a:t>
            </a:r>
            <a:r>
              <a:rPr lang="hu-HU" dirty="0" err="1"/>
              <a:t>summarizationre</a:t>
            </a:r>
            <a:r>
              <a:rPr lang="hu-HU" dirty="0"/>
              <a:t> is (bármilyen szekvencia-szekvencia </a:t>
            </a:r>
            <a:r>
              <a:rPr lang="hu-HU" dirty="0" err="1"/>
              <a:t>mapping</a:t>
            </a:r>
            <a:r>
              <a:rPr lang="hu-HU" dirty="0"/>
              <a:t> feladatra jó)</a:t>
            </a:r>
          </a:p>
          <a:p>
            <a:r>
              <a:rPr lang="hu-HU" dirty="0"/>
              <a:t>egyszerre 1 szót </a:t>
            </a:r>
            <a:r>
              <a:rPr lang="hu-HU" dirty="0" err="1"/>
              <a:t>predictel</a:t>
            </a:r>
            <a:r>
              <a:rPr lang="hu-HU" dirty="0"/>
              <a:t> </a:t>
            </a:r>
            <a:r>
              <a:rPr lang="hu-HU" dirty="0" err="1"/>
              <a:t>softmaxal</a:t>
            </a:r>
            <a:endParaRPr lang="hu-HU" dirty="0"/>
          </a:p>
          <a:p>
            <a:r>
              <a:rPr lang="hu-HU" dirty="0"/>
              <a:t>Olyan mint egy fordítás, csak nem 2 nyelv közt, hanem egy párbeszéd 2 szereplője közt</a:t>
            </a:r>
          </a:p>
          <a:p>
            <a:r>
              <a:rPr lang="hu-HU" dirty="0" err="1"/>
              <a:t>Padding</a:t>
            </a:r>
            <a:r>
              <a:rPr lang="hu-HU" dirty="0"/>
              <a:t>, </a:t>
            </a:r>
            <a:r>
              <a:rPr lang="hu-HU" dirty="0" err="1"/>
              <a:t>bucketing</a:t>
            </a:r>
            <a:r>
              <a:rPr lang="hu-HU" dirty="0"/>
              <a:t>, kell, hogy különböző hosszúságú mondatokon tanítsunk (minden </a:t>
            </a:r>
            <a:r>
              <a:rPr lang="hu-HU" dirty="0" err="1"/>
              <a:t>bucket</a:t>
            </a:r>
            <a:r>
              <a:rPr lang="hu-HU" dirty="0"/>
              <a:t> egy külön modell) a táblán bemutatni egy egyszerű példát: [</a:t>
            </a:r>
            <a:r>
              <a:rPr lang="hu-HU" dirty="0" err="1"/>
              <a:t>I,go</a:t>
            </a:r>
            <a:r>
              <a:rPr lang="hu-HU" dirty="0"/>
              <a:t>,.] -&gt; [</a:t>
            </a:r>
            <a:r>
              <a:rPr lang="hu-HU" dirty="0" err="1"/>
              <a:t>Je,vais</a:t>
            </a:r>
            <a:r>
              <a:rPr lang="hu-HU" dirty="0"/>
              <a:t>,.]: [</a:t>
            </a:r>
            <a:r>
              <a:rPr lang="hu-HU" dirty="0" err="1"/>
              <a:t>PAD,PAD,I,go</a:t>
            </a:r>
            <a:r>
              <a:rPr lang="hu-HU" dirty="0"/>
              <a:t>,.] -&gt; [&lt;START&gt;,</a:t>
            </a:r>
            <a:r>
              <a:rPr lang="hu-HU" dirty="0" err="1"/>
              <a:t>Je,vais</a:t>
            </a:r>
            <a:r>
              <a:rPr lang="hu-HU" dirty="0"/>
              <a:t>,.,&lt;END&gt;]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84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Source</a:t>
            </a:r>
            <a:r>
              <a:rPr lang="hu-HU" dirty="0"/>
              <a:t> és </a:t>
            </a:r>
            <a:r>
              <a:rPr lang="hu-HU" dirty="0" err="1"/>
              <a:t>target</a:t>
            </a:r>
            <a:r>
              <a:rPr lang="hu-HU" dirty="0"/>
              <a:t> mondatok közti valószínűség logaritmusának maximalizálása (ez a standard </a:t>
            </a:r>
            <a:r>
              <a:rPr lang="hu-HU" dirty="0" err="1"/>
              <a:t>loss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 de vannak jobbak amikről beszélni fogok).</a:t>
            </a:r>
          </a:p>
          <a:p>
            <a:r>
              <a:rPr lang="hu-HU" dirty="0"/>
              <a:t>	</a:t>
            </a:r>
            <a:r>
              <a:rPr lang="hu-HU" dirty="0" err="1"/>
              <a:t>prediktált</a:t>
            </a:r>
            <a:r>
              <a:rPr lang="hu-HU" dirty="0"/>
              <a:t> szavak </a:t>
            </a:r>
            <a:r>
              <a:rPr lang="hu-HU" dirty="0" err="1"/>
              <a:t>probabilityje</a:t>
            </a:r>
            <a:r>
              <a:rPr lang="hu-HU" dirty="0"/>
              <a:t> (</a:t>
            </a:r>
            <a:r>
              <a:rPr lang="hu-HU" dirty="0" err="1"/>
              <a:t>softmax</a:t>
            </a:r>
            <a:r>
              <a:rPr lang="hu-HU" dirty="0"/>
              <a:t>) és </a:t>
            </a:r>
            <a:r>
              <a:rPr lang="hu-HU" dirty="0" err="1"/>
              <a:t>one</a:t>
            </a:r>
            <a:r>
              <a:rPr lang="hu-HU" dirty="0"/>
              <a:t>-hot </a:t>
            </a:r>
            <a:r>
              <a:rPr lang="hu-HU" dirty="0" err="1"/>
              <a:t>encoding</a:t>
            </a:r>
            <a:r>
              <a:rPr lang="hu-HU" dirty="0"/>
              <a:t> </a:t>
            </a:r>
            <a:r>
              <a:rPr lang="hu-HU" dirty="0" err="1"/>
              <a:t>ground</a:t>
            </a:r>
            <a:r>
              <a:rPr lang="hu-HU" dirty="0"/>
              <a:t> </a:t>
            </a:r>
            <a:r>
              <a:rPr lang="hu-HU" dirty="0" err="1"/>
              <a:t>truth</a:t>
            </a:r>
            <a:r>
              <a:rPr lang="hu-HU" dirty="0"/>
              <a:t> közti eltérés</a:t>
            </a:r>
          </a:p>
          <a:p>
            <a:r>
              <a:rPr lang="hu-HU" dirty="0"/>
              <a:t>Ezek a standard metrikák de vannak újak amikről beszélni fogok</a:t>
            </a:r>
          </a:p>
          <a:p>
            <a:r>
              <a:rPr lang="hu-HU" dirty="0" err="1"/>
              <a:t>Bleu</a:t>
            </a:r>
            <a:r>
              <a:rPr lang="hu-HU" dirty="0"/>
              <a:t> </a:t>
            </a:r>
            <a:r>
              <a:rPr lang="hu-HU" dirty="0" err="1"/>
              <a:t>word</a:t>
            </a:r>
            <a:r>
              <a:rPr lang="hu-HU" dirty="0"/>
              <a:t> overlap (n-</a:t>
            </a:r>
            <a:r>
              <a:rPr lang="hu-HU" dirty="0" err="1"/>
              <a:t>gram</a:t>
            </a:r>
            <a:r>
              <a:rPr lang="hu-HU" dirty="0"/>
              <a:t>)-</a:t>
            </a:r>
            <a:r>
              <a:rPr lang="hu-HU" dirty="0" err="1"/>
              <a:t>okat</a:t>
            </a:r>
            <a:r>
              <a:rPr lang="hu-HU" dirty="0"/>
              <a:t> számol, hogy mennyi egyezik meg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381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Részlet a </a:t>
            </a:r>
            <a:r>
              <a:rPr lang="hu-HU" dirty="0" err="1"/>
              <a:t>decoderből</a:t>
            </a:r>
            <a:r>
              <a:rPr lang="hu-HU" dirty="0"/>
              <a:t> (visszalapozni a seq2seq diára)</a:t>
            </a:r>
          </a:p>
          <a:p>
            <a:r>
              <a:rPr lang="hu-HU" dirty="0"/>
              <a:t>Alsó rész más, de lényegtelen, csak annyi, hogy fordítva is </a:t>
            </a:r>
            <a:r>
              <a:rPr lang="hu-HU" dirty="0" err="1"/>
              <a:t>encodolják</a:t>
            </a:r>
            <a:r>
              <a:rPr lang="hu-HU" dirty="0"/>
              <a:t> a mondatot</a:t>
            </a:r>
          </a:p>
          <a:p>
            <a:r>
              <a:rPr lang="hu-HU" dirty="0"/>
              <a:t>Lényeg: minden </a:t>
            </a:r>
            <a:r>
              <a:rPr lang="hu-HU" dirty="0" err="1"/>
              <a:t>predikciónál</a:t>
            </a:r>
            <a:r>
              <a:rPr lang="hu-HU" dirty="0"/>
              <a:t> az előző </a:t>
            </a:r>
            <a:r>
              <a:rPr lang="hu-HU" dirty="0" err="1"/>
              <a:t>szón</a:t>
            </a:r>
            <a:r>
              <a:rPr lang="hu-HU" dirty="0"/>
              <a:t> kívül plusz infó egy </a:t>
            </a:r>
            <a:r>
              <a:rPr lang="hu-HU" dirty="0" err="1"/>
              <a:t>feed-forward</a:t>
            </a:r>
            <a:r>
              <a:rPr lang="hu-HU" dirty="0"/>
              <a:t> vagy sima </a:t>
            </a:r>
            <a:r>
              <a:rPr lang="hu-HU" dirty="0" err="1"/>
              <a:t>dot</a:t>
            </a:r>
            <a:r>
              <a:rPr lang="hu-HU" dirty="0"/>
              <a:t> </a:t>
            </a:r>
            <a:r>
              <a:rPr lang="hu-HU" dirty="0" err="1"/>
              <a:t>product</a:t>
            </a:r>
            <a:r>
              <a:rPr lang="hu-HU" dirty="0"/>
              <a:t> formájában a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encodolt</a:t>
            </a:r>
            <a:r>
              <a:rPr lang="hu-HU" dirty="0"/>
              <a:t> szavakból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887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8 </a:t>
            </a:r>
            <a:r>
              <a:rPr lang="hu-HU" dirty="0" err="1"/>
              <a:t>layer</a:t>
            </a:r>
            <a:r>
              <a:rPr lang="hu-HU" dirty="0"/>
              <a:t>, melyből az alsó </a:t>
            </a:r>
            <a:r>
              <a:rPr lang="hu-HU" dirty="0" err="1"/>
              <a:t>bidirectional</a:t>
            </a:r>
            <a:endParaRPr lang="hu-HU" dirty="0"/>
          </a:p>
          <a:p>
            <a:r>
              <a:rPr lang="hu-HU" dirty="0" err="1"/>
              <a:t>Residual</a:t>
            </a:r>
            <a:r>
              <a:rPr lang="hu-HU" dirty="0"/>
              <a:t> </a:t>
            </a:r>
            <a:r>
              <a:rPr lang="hu-HU" dirty="0" err="1"/>
              <a:t>connectionok</a:t>
            </a:r>
            <a:r>
              <a:rPr lang="hu-HU" dirty="0"/>
              <a:t> is vannak</a:t>
            </a:r>
          </a:p>
          <a:p>
            <a:r>
              <a:rPr lang="hu-HU" dirty="0" err="1"/>
              <a:t>Attention</a:t>
            </a:r>
            <a:r>
              <a:rPr lang="hu-HU" dirty="0"/>
              <a:t> modul látható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0424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Alap seq2seq-ben ha hosszabb contextet akarunk akkor nagyon hosszan kéne </a:t>
            </a:r>
            <a:r>
              <a:rPr lang="hu-HU" dirty="0" err="1"/>
              <a:t>unrollolni</a:t>
            </a:r>
            <a:r>
              <a:rPr lang="hu-HU" dirty="0"/>
              <a:t> az LSTM-</a:t>
            </a:r>
            <a:r>
              <a:rPr lang="hu-HU" dirty="0" err="1"/>
              <a:t>et</a:t>
            </a:r>
            <a:r>
              <a:rPr lang="hu-HU" dirty="0"/>
              <a:t> ezért jobb egy hierarchikus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/>
              <a:t>Ebbe is lehet különböző szinteken akár </a:t>
            </a:r>
            <a:r>
              <a:rPr lang="hu-HU" dirty="0" err="1"/>
              <a:t>word</a:t>
            </a:r>
            <a:r>
              <a:rPr lang="hu-HU" dirty="0"/>
              <a:t> akár </a:t>
            </a:r>
            <a:r>
              <a:rPr lang="hu-HU" dirty="0" err="1"/>
              <a:t>utterance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</a:t>
            </a:r>
            <a:r>
              <a:rPr lang="hu-HU" dirty="0" err="1"/>
              <a:t>attention</a:t>
            </a:r>
            <a:r>
              <a:rPr lang="hu-HU" dirty="0"/>
              <a:t> alkalmazni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0E887-CDAF-4CD9-8841-52DE0173A7C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278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67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07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3661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7851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6259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2948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598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6809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02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740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098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9706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20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237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5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3683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059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68EDABA-EEF5-44DF-9F9C-AF939932DE4F}" type="datetimeFigureOut">
              <a:rPr lang="hu-HU" smtClean="0"/>
              <a:t>2017. 09. 06.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B1249-3DB6-487E-A135-569503D548E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8725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F2E9-B67F-47C8-B767-437B766C44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Neurális Chatbotok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566E9-2ABD-48E3-BF4E-C8F73B72BA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cap="none" dirty="0"/>
              <a:t>Csáky Richárd</a:t>
            </a:r>
          </a:p>
          <a:p>
            <a:r>
              <a:rPr lang="hu-HU" cap="none" dirty="0"/>
              <a:t>github.com/ricsinaruto/Seq2seqChatbots/wiki</a:t>
            </a:r>
          </a:p>
        </p:txBody>
      </p:sp>
    </p:spTree>
    <p:extLst>
      <p:ext uri="{BB962C8B-B14F-4D97-AF65-F5344CB8AC3E}">
        <p14:creationId xmlns:p14="http://schemas.microsoft.com/office/powerpoint/2010/main" val="4129255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F9E8-5FB7-4DE2-9652-493303CC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Problémák 1.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DE4821-D7B3-4C87-A0E1-61AC1FA319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063548"/>
              </p:ext>
            </p:extLst>
          </p:nvPr>
        </p:nvGraphicFramePr>
        <p:xfrm>
          <a:off x="964400" y="19137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4164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AD2E-0D96-4FD9-A050-1817AD02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Problémák 2.</a:t>
            </a:r>
            <a:br>
              <a:rPr lang="hu-HU" dirty="0"/>
            </a:br>
            <a:r>
              <a:rPr lang="hu-HU" dirty="0"/>
              <a:t>Jó tanító adat hiánya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7C162F-D1EF-470D-BA93-8A4F59086A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29252"/>
              </p:ext>
            </p:extLst>
          </p:nvPr>
        </p:nvGraphicFramePr>
        <p:xfrm>
          <a:off x="964400" y="222283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582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1245-263E-48D9-9DCC-66C47157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Problémák 3.</a:t>
            </a:r>
            <a:br>
              <a:rPr lang="hu-HU" dirty="0"/>
            </a:br>
            <a:r>
              <a:rPr lang="hu-HU" dirty="0" err="1"/>
              <a:t>Loss</a:t>
            </a:r>
            <a:r>
              <a:rPr lang="hu-HU" dirty="0"/>
              <a:t> </a:t>
            </a:r>
            <a:r>
              <a:rPr lang="hu-HU" dirty="0" err="1"/>
              <a:t>function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F4E23-519F-4DF9-8454-3D8936FB7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Nincs 1 </a:t>
            </a:r>
            <a:r>
              <a:rPr lang="hu-HU" dirty="0" err="1"/>
              <a:t>ground</a:t>
            </a:r>
            <a:r>
              <a:rPr lang="hu-HU" dirty="0"/>
              <a:t> </a:t>
            </a:r>
            <a:r>
              <a:rPr lang="hu-HU" dirty="0" err="1"/>
              <a:t>truth</a:t>
            </a:r>
            <a:r>
              <a:rPr lang="hu-HU" dirty="0"/>
              <a:t> válasz</a:t>
            </a:r>
          </a:p>
          <a:p>
            <a:r>
              <a:rPr lang="hu-HU" dirty="0"/>
              <a:t>Generikus válaszok („I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”) [1] </a:t>
            </a:r>
          </a:p>
          <a:p>
            <a:r>
              <a:rPr lang="hu-HU" dirty="0"/>
              <a:t>Más minimalizálandó függvények : MMI [2], RL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3B660-7E4E-44D5-952F-A79B674BB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39" y="3440908"/>
            <a:ext cx="4299171" cy="495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7B7B28-3093-4998-9FBB-101958D531BC}"/>
              </a:ext>
            </a:extLst>
          </p:cNvPr>
          <p:cNvSpPr txBox="1"/>
          <p:nvPr/>
        </p:nvSpPr>
        <p:spPr>
          <a:xfrm>
            <a:off x="-53094" y="6396335"/>
            <a:ext cx="919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en-US" sz="800" dirty="0"/>
              <a:t>Chia-Wei Liu, Ryan Lowe, Iulian V. </a:t>
            </a:r>
            <a:r>
              <a:rPr lang="en-US" sz="800" dirty="0" err="1"/>
              <a:t>Serban</a:t>
            </a:r>
            <a:r>
              <a:rPr lang="en-US" sz="800" dirty="0"/>
              <a:t>, Michael Noseworthy, Laurent </a:t>
            </a:r>
            <a:r>
              <a:rPr lang="en-US" sz="800" dirty="0" err="1"/>
              <a:t>Charlin</a:t>
            </a:r>
            <a:r>
              <a:rPr lang="en-US" sz="800" dirty="0"/>
              <a:t>, Joelle </a:t>
            </a:r>
            <a:r>
              <a:rPr lang="en-US" sz="800" dirty="0" err="1"/>
              <a:t>Pineau</a:t>
            </a:r>
            <a:r>
              <a:rPr lang="hu-HU" sz="800" dirty="0"/>
              <a:t>. 2016.</a:t>
            </a:r>
            <a:r>
              <a:rPr lang="en-US" sz="800" dirty="0"/>
              <a:t> How NOT To Evaluate Your Dialogue System: An Empirical Study of Unsupervised Evaluation Metrics for Dialogue Response Generation</a:t>
            </a:r>
            <a:r>
              <a:rPr lang="hu-HU" sz="800" dirty="0"/>
              <a:t> </a:t>
            </a:r>
          </a:p>
          <a:p>
            <a:r>
              <a:rPr lang="hu-HU" sz="800" dirty="0"/>
              <a:t>[2] </a:t>
            </a:r>
            <a:r>
              <a:rPr lang="hu-HU" sz="800" dirty="0" err="1"/>
              <a:t>Jiwei</a:t>
            </a:r>
            <a:r>
              <a:rPr lang="hu-HU" sz="800" dirty="0"/>
              <a:t> Li, Michel </a:t>
            </a:r>
            <a:r>
              <a:rPr lang="hu-HU" sz="800" dirty="0" err="1"/>
              <a:t>Galley</a:t>
            </a:r>
            <a:r>
              <a:rPr lang="hu-HU" sz="800" dirty="0"/>
              <a:t>, Chris </a:t>
            </a:r>
            <a:r>
              <a:rPr lang="hu-HU" sz="800" dirty="0" err="1"/>
              <a:t>Brockett</a:t>
            </a:r>
            <a:r>
              <a:rPr lang="hu-HU" sz="800" dirty="0"/>
              <a:t>, </a:t>
            </a:r>
            <a:r>
              <a:rPr lang="hu-HU" sz="800" dirty="0" err="1"/>
              <a:t>Jianfeng</a:t>
            </a:r>
            <a:r>
              <a:rPr lang="hu-HU" sz="800" dirty="0"/>
              <a:t> </a:t>
            </a:r>
            <a:r>
              <a:rPr lang="hu-HU" sz="800" dirty="0" err="1"/>
              <a:t>Gao</a:t>
            </a:r>
            <a:r>
              <a:rPr lang="hu-HU" sz="800" dirty="0"/>
              <a:t>, Bill </a:t>
            </a:r>
            <a:r>
              <a:rPr lang="hu-HU" sz="800" dirty="0" err="1"/>
              <a:t>Dolan</a:t>
            </a:r>
            <a:r>
              <a:rPr lang="hu-HU" sz="800" dirty="0"/>
              <a:t>. 2015. </a:t>
            </a:r>
            <a:r>
              <a:rPr lang="en-US" sz="800" dirty="0"/>
              <a:t>A Diversity-Promoting Objective Function for Neural Conversation Models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417949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41A54-41C3-4872-B389-AF49C1511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Problémák 4.</a:t>
            </a:r>
            <a:br>
              <a:rPr lang="hu-HU" dirty="0"/>
            </a:br>
            <a:r>
              <a:rPr lang="hu-HU" dirty="0"/>
              <a:t>Metrikák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C5ED2-9B12-4DDA-8A7D-32194012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BLEU és </a:t>
            </a:r>
            <a:r>
              <a:rPr lang="hu-HU" dirty="0" err="1"/>
              <a:t>perplexity</a:t>
            </a:r>
            <a:r>
              <a:rPr lang="hu-HU" dirty="0"/>
              <a:t> nem korrelál emberi </a:t>
            </a:r>
            <a:r>
              <a:rPr lang="hu-HU" dirty="0" err="1"/>
              <a:t>evaluációval</a:t>
            </a:r>
            <a:r>
              <a:rPr lang="hu-HU" dirty="0"/>
              <a:t> [1]</a:t>
            </a:r>
          </a:p>
          <a:p>
            <a:r>
              <a:rPr lang="hu-HU" dirty="0"/>
              <a:t>Humán </a:t>
            </a:r>
            <a:r>
              <a:rPr lang="hu-HU" dirty="0" err="1"/>
              <a:t>evaluáció</a:t>
            </a:r>
            <a:r>
              <a:rPr lang="hu-HU" dirty="0"/>
              <a:t> nem egy standard mérhető univerzális metrika (+pénzbe kerül)</a:t>
            </a:r>
          </a:p>
          <a:p>
            <a:r>
              <a:rPr lang="hu-HU" dirty="0"/>
              <a:t>Megoldási kísérletek: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RNN alapú pontozó [2]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Adverzariális</a:t>
            </a:r>
            <a:r>
              <a:rPr lang="hu-HU" dirty="0"/>
              <a:t> pontozó [3]</a:t>
            </a:r>
          </a:p>
          <a:p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11D53-BF92-4316-B78C-3E3E3BBC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316" y="3837142"/>
            <a:ext cx="4056684" cy="3020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28138-CE3A-45FB-8949-28C0F65E8E22}"/>
              </a:ext>
            </a:extLst>
          </p:cNvPr>
          <p:cNvSpPr txBox="1"/>
          <p:nvPr/>
        </p:nvSpPr>
        <p:spPr>
          <a:xfrm>
            <a:off x="-53094" y="5894463"/>
            <a:ext cx="5140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en-US" sz="800" dirty="0"/>
              <a:t>Chia-Wei Liu, Ryan Lowe, Iulian V. </a:t>
            </a:r>
            <a:r>
              <a:rPr lang="en-US" sz="800" dirty="0" err="1"/>
              <a:t>Serban</a:t>
            </a:r>
            <a:r>
              <a:rPr lang="en-US" sz="800" dirty="0"/>
              <a:t>, Michael Noseworthy, Laurent </a:t>
            </a:r>
            <a:r>
              <a:rPr lang="en-US" sz="800" dirty="0" err="1"/>
              <a:t>Charlin</a:t>
            </a:r>
            <a:r>
              <a:rPr lang="en-US" sz="800" dirty="0"/>
              <a:t>, Joelle </a:t>
            </a:r>
            <a:r>
              <a:rPr lang="en-US" sz="800" dirty="0" err="1"/>
              <a:t>Pineau</a:t>
            </a:r>
            <a:r>
              <a:rPr lang="hu-HU" sz="800" dirty="0"/>
              <a:t>. 2016.</a:t>
            </a:r>
            <a:r>
              <a:rPr lang="en-US" sz="800" dirty="0"/>
              <a:t> How NOT To Evaluate Your Dialogue System: An Empirical Study of Unsupervised Evaluation Metrics for Dialogue Response Generation</a:t>
            </a:r>
            <a:r>
              <a:rPr lang="hu-HU" sz="800" dirty="0"/>
              <a:t> </a:t>
            </a:r>
          </a:p>
          <a:p>
            <a:r>
              <a:rPr lang="hu-HU" sz="800" dirty="0"/>
              <a:t>[2] Ryan Lowe, Michael </a:t>
            </a:r>
            <a:r>
              <a:rPr lang="hu-HU" sz="800" dirty="0" err="1"/>
              <a:t>Noseworthy</a:t>
            </a:r>
            <a:r>
              <a:rPr lang="hu-HU" sz="800" dirty="0"/>
              <a:t>, </a:t>
            </a:r>
            <a:r>
              <a:rPr lang="hu-HU" sz="800" dirty="0" err="1"/>
              <a:t>Iulian</a:t>
            </a:r>
            <a:r>
              <a:rPr lang="hu-HU" sz="800" dirty="0"/>
              <a:t> V. </a:t>
            </a:r>
            <a:r>
              <a:rPr lang="hu-HU" sz="800" dirty="0" err="1"/>
              <a:t>Serban</a:t>
            </a:r>
            <a:r>
              <a:rPr lang="hu-HU" sz="800" dirty="0"/>
              <a:t>, Nicolas </a:t>
            </a:r>
            <a:r>
              <a:rPr lang="hu-HU" sz="800" dirty="0" err="1"/>
              <a:t>Angelard-Gontier</a:t>
            </a:r>
            <a:r>
              <a:rPr lang="hu-HU" sz="800" dirty="0"/>
              <a:t>, </a:t>
            </a:r>
            <a:r>
              <a:rPr lang="hu-HU" sz="800" dirty="0" err="1"/>
              <a:t>Yoshua</a:t>
            </a:r>
            <a:r>
              <a:rPr lang="hu-HU" sz="800" dirty="0"/>
              <a:t> </a:t>
            </a:r>
            <a:r>
              <a:rPr lang="hu-HU" sz="800" dirty="0" err="1"/>
              <a:t>Bengio</a:t>
            </a:r>
            <a:r>
              <a:rPr lang="hu-HU" sz="800" dirty="0"/>
              <a:t>, </a:t>
            </a:r>
            <a:r>
              <a:rPr lang="hu-HU" sz="800" dirty="0" err="1"/>
              <a:t>Joelle</a:t>
            </a:r>
            <a:r>
              <a:rPr lang="hu-HU" sz="800" dirty="0"/>
              <a:t> </a:t>
            </a:r>
            <a:r>
              <a:rPr lang="hu-HU" sz="800" dirty="0" err="1"/>
              <a:t>Pineau</a:t>
            </a:r>
            <a:r>
              <a:rPr lang="hu-HU" sz="800" dirty="0"/>
              <a:t>. 2017. </a:t>
            </a:r>
            <a:r>
              <a:rPr lang="hu-HU" sz="800" dirty="0" err="1"/>
              <a:t>Towards</a:t>
            </a:r>
            <a:r>
              <a:rPr lang="hu-HU" sz="800" dirty="0"/>
              <a:t> an </a:t>
            </a:r>
            <a:r>
              <a:rPr lang="hu-HU" sz="800" dirty="0" err="1"/>
              <a:t>Automatic</a:t>
            </a:r>
            <a:r>
              <a:rPr lang="hu-HU" sz="800" dirty="0"/>
              <a:t> Turing Test: </a:t>
            </a:r>
            <a:r>
              <a:rPr lang="hu-HU" sz="800" dirty="0" err="1"/>
              <a:t>Learning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r>
              <a:rPr lang="hu-HU" sz="800" dirty="0"/>
              <a:t> </a:t>
            </a:r>
            <a:r>
              <a:rPr lang="hu-HU" sz="800" dirty="0" err="1"/>
              <a:t>Evaluate</a:t>
            </a:r>
            <a:r>
              <a:rPr lang="hu-HU" sz="800" dirty="0"/>
              <a:t> </a:t>
            </a:r>
            <a:r>
              <a:rPr lang="hu-HU" sz="800" dirty="0" err="1"/>
              <a:t>Dialogue</a:t>
            </a:r>
            <a:r>
              <a:rPr lang="hu-HU" sz="800" dirty="0"/>
              <a:t> </a:t>
            </a:r>
            <a:r>
              <a:rPr lang="hu-HU" sz="800" dirty="0" err="1"/>
              <a:t>Response</a:t>
            </a:r>
            <a:endParaRPr lang="hu-HU" sz="800" dirty="0"/>
          </a:p>
          <a:p>
            <a:r>
              <a:rPr lang="hu-HU" sz="800" dirty="0"/>
              <a:t>[3] </a:t>
            </a:r>
            <a:r>
              <a:rPr lang="hu-HU" sz="800" dirty="0" err="1"/>
              <a:t>Jiwei</a:t>
            </a:r>
            <a:r>
              <a:rPr lang="hu-HU" sz="800" dirty="0"/>
              <a:t> Li, Will Monroe, </a:t>
            </a:r>
            <a:r>
              <a:rPr lang="hu-HU" sz="800" dirty="0" err="1"/>
              <a:t>Tianlin</a:t>
            </a:r>
            <a:r>
              <a:rPr lang="hu-HU" sz="800" dirty="0"/>
              <a:t> </a:t>
            </a:r>
            <a:r>
              <a:rPr lang="hu-HU" sz="800" dirty="0" err="1"/>
              <a:t>Shi</a:t>
            </a:r>
            <a:r>
              <a:rPr lang="hu-HU" sz="800" dirty="0"/>
              <a:t>, </a:t>
            </a:r>
            <a:r>
              <a:rPr lang="hu-HU" sz="800" dirty="0" err="1"/>
              <a:t>Sebastien</a:t>
            </a:r>
            <a:r>
              <a:rPr lang="hu-HU" sz="800" dirty="0"/>
              <a:t> Jean, Alan Ritter, Dan </a:t>
            </a:r>
            <a:r>
              <a:rPr lang="hu-HU" sz="800" dirty="0" err="1"/>
              <a:t>Jurafsky</a:t>
            </a:r>
            <a:r>
              <a:rPr lang="hu-HU" sz="800" dirty="0"/>
              <a:t>. 2017. </a:t>
            </a:r>
            <a:r>
              <a:rPr lang="en-US" sz="800" dirty="0"/>
              <a:t>Adversarial Learning for Neural Dialogue Generation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36853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3C97-7F95-450A-9CD9-B67D71AF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1.</a:t>
            </a:r>
            <a:br>
              <a:rPr lang="hu-HU" dirty="0"/>
            </a:br>
            <a:r>
              <a:rPr lang="hu-HU" dirty="0" err="1"/>
              <a:t>Priors</a:t>
            </a:r>
            <a:r>
              <a:rPr lang="hu-HU" dirty="0"/>
              <a:t> / </a:t>
            </a:r>
            <a:r>
              <a:rPr lang="hu-HU" dirty="0" err="1"/>
              <a:t>Features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38A842-C13F-4CA2-BA42-AF0F8496D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81481"/>
            <a:ext cx="5928852" cy="236612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88F2C-9D57-4E65-8082-04C406396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186" y="4147604"/>
            <a:ext cx="5344814" cy="2356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78E44F-3567-46DB-B297-62D092C9996D}"/>
              </a:ext>
            </a:extLst>
          </p:cNvPr>
          <p:cNvSpPr txBox="1"/>
          <p:nvPr/>
        </p:nvSpPr>
        <p:spPr>
          <a:xfrm>
            <a:off x="6731850" y="2218158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/>
              <a:t>Persona [1]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E0346-A6D6-43EB-A50C-B80E409E0163}"/>
              </a:ext>
            </a:extLst>
          </p:cNvPr>
          <p:cNvSpPr txBox="1"/>
          <p:nvPr/>
        </p:nvSpPr>
        <p:spPr>
          <a:xfrm>
            <a:off x="1639723" y="5601281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dirty="0" err="1"/>
              <a:t>Emotion</a:t>
            </a:r>
            <a:r>
              <a:rPr lang="hu-HU" sz="2400" dirty="0"/>
              <a:t> [2]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0F8E4-878F-4F4B-990B-380155821FA0}"/>
              </a:ext>
            </a:extLst>
          </p:cNvPr>
          <p:cNvSpPr txBox="1"/>
          <p:nvPr/>
        </p:nvSpPr>
        <p:spPr>
          <a:xfrm>
            <a:off x="-53094" y="6519446"/>
            <a:ext cx="919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hu-HU" sz="800" dirty="0" err="1"/>
              <a:t>Jiwei</a:t>
            </a:r>
            <a:r>
              <a:rPr lang="hu-HU" sz="800" dirty="0"/>
              <a:t> Li, Michel </a:t>
            </a:r>
            <a:r>
              <a:rPr lang="hu-HU" sz="800" dirty="0" err="1"/>
              <a:t>Galley</a:t>
            </a:r>
            <a:r>
              <a:rPr lang="hu-HU" sz="800" dirty="0"/>
              <a:t>, Chris </a:t>
            </a:r>
            <a:r>
              <a:rPr lang="hu-HU" sz="800" dirty="0" err="1"/>
              <a:t>Brockett</a:t>
            </a:r>
            <a:r>
              <a:rPr lang="hu-HU" sz="800" dirty="0"/>
              <a:t>, </a:t>
            </a:r>
            <a:r>
              <a:rPr lang="hu-HU" sz="800" dirty="0" err="1"/>
              <a:t>Georgios</a:t>
            </a:r>
            <a:r>
              <a:rPr lang="hu-HU" sz="800" dirty="0"/>
              <a:t> P. </a:t>
            </a:r>
            <a:r>
              <a:rPr lang="hu-HU" sz="800" dirty="0" err="1"/>
              <a:t>Spithourakis</a:t>
            </a:r>
            <a:r>
              <a:rPr lang="hu-HU" sz="800" dirty="0"/>
              <a:t>, </a:t>
            </a:r>
            <a:r>
              <a:rPr lang="hu-HU" sz="800" dirty="0" err="1"/>
              <a:t>Jianfeng</a:t>
            </a:r>
            <a:r>
              <a:rPr lang="hu-HU" sz="800" dirty="0"/>
              <a:t> </a:t>
            </a:r>
            <a:r>
              <a:rPr lang="hu-HU" sz="800" dirty="0" err="1"/>
              <a:t>Gao</a:t>
            </a:r>
            <a:r>
              <a:rPr lang="hu-HU" sz="800" dirty="0"/>
              <a:t>, Bill </a:t>
            </a:r>
            <a:r>
              <a:rPr lang="hu-HU" sz="800" dirty="0" err="1"/>
              <a:t>Dolan</a:t>
            </a:r>
            <a:r>
              <a:rPr lang="hu-HU" sz="800" dirty="0"/>
              <a:t>. 2016. A Persona-</a:t>
            </a:r>
            <a:r>
              <a:rPr lang="hu-HU" sz="800" dirty="0" err="1"/>
              <a:t>Based</a:t>
            </a:r>
            <a:r>
              <a:rPr lang="hu-HU" sz="800" dirty="0"/>
              <a:t> </a:t>
            </a:r>
            <a:r>
              <a:rPr lang="hu-HU" sz="800" dirty="0" err="1"/>
              <a:t>Neural</a:t>
            </a:r>
            <a:r>
              <a:rPr lang="hu-HU" sz="800" dirty="0"/>
              <a:t> </a:t>
            </a:r>
            <a:r>
              <a:rPr lang="hu-HU" sz="800" dirty="0" err="1"/>
              <a:t>Conversation</a:t>
            </a:r>
            <a:r>
              <a:rPr lang="hu-HU" sz="800" dirty="0"/>
              <a:t> </a:t>
            </a:r>
            <a:r>
              <a:rPr lang="hu-HU" sz="800" dirty="0" err="1"/>
              <a:t>Model</a:t>
            </a:r>
            <a:endParaRPr lang="hu-HU" sz="800" dirty="0"/>
          </a:p>
          <a:p>
            <a:r>
              <a:rPr lang="hu-HU" sz="800" dirty="0"/>
              <a:t>[2] </a:t>
            </a:r>
            <a:r>
              <a:rPr lang="hu-HU" sz="800" dirty="0" err="1"/>
              <a:t>Hao</a:t>
            </a:r>
            <a:r>
              <a:rPr lang="hu-HU" sz="800" dirty="0"/>
              <a:t> </a:t>
            </a:r>
            <a:r>
              <a:rPr lang="hu-HU" sz="800" dirty="0" err="1"/>
              <a:t>Zhou</a:t>
            </a:r>
            <a:r>
              <a:rPr lang="hu-HU" sz="800" dirty="0"/>
              <a:t>, </a:t>
            </a:r>
            <a:r>
              <a:rPr lang="hu-HU" sz="800" dirty="0" err="1"/>
              <a:t>Minlie</a:t>
            </a:r>
            <a:r>
              <a:rPr lang="hu-HU" sz="800" dirty="0"/>
              <a:t> </a:t>
            </a:r>
            <a:r>
              <a:rPr lang="hu-HU" sz="800" dirty="0" err="1"/>
              <a:t>Huang</a:t>
            </a:r>
            <a:r>
              <a:rPr lang="hu-HU" sz="800" dirty="0"/>
              <a:t>, </a:t>
            </a:r>
            <a:r>
              <a:rPr lang="hu-HU" sz="800" dirty="0" err="1"/>
              <a:t>Tianyang</a:t>
            </a:r>
            <a:r>
              <a:rPr lang="hu-HU" sz="800" dirty="0"/>
              <a:t> </a:t>
            </a:r>
            <a:r>
              <a:rPr lang="hu-HU" sz="800" dirty="0" err="1"/>
              <a:t>Zhang</a:t>
            </a:r>
            <a:r>
              <a:rPr lang="hu-HU" sz="800" dirty="0"/>
              <a:t>, </a:t>
            </a:r>
            <a:r>
              <a:rPr lang="hu-HU" sz="800" dirty="0" err="1"/>
              <a:t>Xiaoyan</a:t>
            </a:r>
            <a:r>
              <a:rPr lang="hu-HU" sz="800" dirty="0"/>
              <a:t> </a:t>
            </a:r>
            <a:r>
              <a:rPr lang="hu-HU" sz="800" dirty="0" err="1"/>
              <a:t>Zhu</a:t>
            </a:r>
            <a:r>
              <a:rPr lang="hu-HU" sz="800" dirty="0"/>
              <a:t>, Bing </a:t>
            </a:r>
            <a:r>
              <a:rPr lang="hu-HU" sz="800" dirty="0" err="1"/>
              <a:t>Liu</a:t>
            </a:r>
            <a:r>
              <a:rPr lang="hu-HU" sz="800" dirty="0"/>
              <a:t>. 2017. </a:t>
            </a:r>
            <a:r>
              <a:rPr lang="en-US" sz="800" dirty="0"/>
              <a:t>Emotional Chatting Machine: Emotional Conversation Generation with Internal and External Memory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51566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1381-84A5-439B-8143-D1CE30FB9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2.</a:t>
            </a:r>
            <a:br>
              <a:rPr lang="hu-HU" dirty="0"/>
            </a:br>
            <a:r>
              <a:rPr lang="hu-HU" dirty="0" err="1"/>
              <a:t>Speaker-addressee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588D-F445-49B6-BD68-3864CA99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Sok paraméter kell</a:t>
            </a:r>
          </a:p>
          <a:p>
            <a:endParaRPr lang="hu-HU" dirty="0"/>
          </a:p>
          <a:p>
            <a:r>
              <a:rPr lang="hu-HU" dirty="0"/>
              <a:t>Nincs elég adat</a:t>
            </a:r>
          </a:p>
          <a:p>
            <a:endParaRPr lang="hu-HU" dirty="0"/>
          </a:p>
          <a:p>
            <a:r>
              <a:rPr lang="hu-HU" dirty="0" err="1"/>
              <a:t>Model</a:t>
            </a:r>
            <a:r>
              <a:rPr lang="hu-HU" dirty="0"/>
              <a:t> nem tud tanulni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81270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C475-DE5D-4622-9725-2BE3B84C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3.</a:t>
            </a:r>
            <a:br>
              <a:rPr lang="hu-HU" dirty="0"/>
            </a:br>
            <a:r>
              <a:rPr lang="hu-HU" dirty="0"/>
              <a:t>World-</a:t>
            </a:r>
            <a:r>
              <a:rPr lang="hu-HU" dirty="0" err="1"/>
              <a:t>knowledge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D26ED-B8CD-450B-A4FF-782D8888C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Személyiség mint </a:t>
            </a:r>
            <a:r>
              <a:rPr lang="hu-HU" dirty="0" err="1"/>
              <a:t>feature</a:t>
            </a:r>
            <a:endParaRPr lang="hu-HU" dirty="0"/>
          </a:p>
          <a:p>
            <a:r>
              <a:rPr lang="hu-HU" dirty="0"/>
              <a:t>Általános tudás </a:t>
            </a:r>
            <a:r>
              <a:rPr lang="hu-HU" dirty="0" err="1"/>
              <a:t>encoder</a:t>
            </a:r>
            <a:endParaRPr lang="hu-H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C469E-E635-46E4-A32E-6FBE58A1F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6367"/>
            <a:ext cx="3838814" cy="2571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23AF35-66E4-417B-83E2-EE0BACD56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690" y="5269966"/>
            <a:ext cx="1740310" cy="15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8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013A-DF5D-4F6D-8B9D-BBFE530D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4.</a:t>
            </a:r>
            <a:br>
              <a:rPr lang="hu-HU" dirty="0"/>
            </a:br>
            <a:r>
              <a:rPr lang="hu-HU" dirty="0"/>
              <a:t>Külső tényezők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7595-849D-4048-B228-697CCF32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Hogy vagy?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Majdnem elütöttek az előbb.</a:t>
            </a:r>
          </a:p>
          <a:p>
            <a:pPr lvl="1"/>
            <a:endParaRPr lang="hu-HU" dirty="0"/>
          </a:p>
          <a:p>
            <a:r>
              <a:rPr lang="hu-HU" dirty="0"/>
              <a:t>Külső tényezőkön való kondicionálás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Ezek ideiglenesek</a:t>
            </a:r>
          </a:p>
          <a:p>
            <a:r>
              <a:rPr lang="hu-HU" dirty="0"/>
              <a:t>Megoldások: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Változó személyiség reprezentáció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Külső tényező </a:t>
            </a:r>
            <a:r>
              <a:rPr lang="hu-HU" dirty="0" err="1"/>
              <a:t>encoder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Beszélgetések kihagyása</a:t>
            </a:r>
          </a:p>
          <a:p>
            <a:r>
              <a:rPr lang="hu-HU" dirty="0"/>
              <a:t>Mindegyikhez </a:t>
            </a:r>
            <a:r>
              <a:rPr lang="hu-HU" dirty="0" err="1"/>
              <a:t>labeled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 kell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5741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079-2D66-445B-98FF-6F70D7D4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5.</a:t>
            </a:r>
            <a:br>
              <a:rPr lang="hu-HU" dirty="0"/>
            </a:br>
            <a:r>
              <a:rPr lang="hu-HU" dirty="0"/>
              <a:t>Idő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688E-EDB5-43F1-AE6F-45213EA3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Idő eltelte mint kimenet</a:t>
            </a:r>
          </a:p>
          <a:p>
            <a:r>
              <a:rPr lang="hu-HU" dirty="0"/>
              <a:t>Minimalizálás ez alapján is</a:t>
            </a:r>
          </a:p>
          <a:p>
            <a:r>
              <a:rPr lang="hu-HU" dirty="0"/>
              <a:t>Emberszerű chatbot</a:t>
            </a:r>
          </a:p>
          <a:p>
            <a:r>
              <a:rPr lang="hu-HU" dirty="0"/>
              <a:t>Beszélgetés automatikus folytatása</a:t>
            </a:r>
          </a:p>
        </p:txBody>
      </p:sp>
    </p:spTree>
    <p:extLst>
      <p:ext uri="{BB962C8B-B14F-4D97-AF65-F5344CB8AC3E}">
        <p14:creationId xmlns:p14="http://schemas.microsoft.com/office/powerpoint/2010/main" val="278970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0AA8-8B83-43C8-9849-8C643B4C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6.</a:t>
            </a:r>
            <a:br>
              <a:rPr lang="hu-HU" dirty="0"/>
            </a:br>
            <a:r>
              <a:rPr lang="hu-HU" dirty="0"/>
              <a:t>Memória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FD4CB-88B2-41F4-9A5F-9D7FF3A7D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Valós-idejű </a:t>
            </a:r>
            <a:r>
              <a:rPr lang="hu-HU" dirty="0" err="1"/>
              <a:t>model</a:t>
            </a:r>
            <a:r>
              <a:rPr lang="hu-HU" dirty="0"/>
              <a:t> update</a:t>
            </a:r>
          </a:p>
          <a:p>
            <a:endParaRPr lang="hu-HU" dirty="0"/>
          </a:p>
          <a:p>
            <a:r>
              <a:rPr lang="hu-HU" dirty="0"/>
              <a:t>Beszélgetés </a:t>
            </a:r>
            <a:r>
              <a:rPr lang="hu-HU" dirty="0" err="1"/>
              <a:t>elmentődik</a:t>
            </a:r>
            <a:r>
              <a:rPr lang="hu-HU" dirty="0"/>
              <a:t> a súlyokban és a </a:t>
            </a:r>
            <a:r>
              <a:rPr lang="hu-HU" dirty="0" err="1"/>
              <a:t>speaker-addressee</a:t>
            </a:r>
            <a:r>
              <a:rPr lang="hu-HU" dirty="0"/>
              <a:t> paraméterekben</a:t>
            </a:r>
          </a:p>
          <a:p>
            <a:endParaRPr lang="hu-HU" dirty="0"/>
          </a:p>
          <a:p>
            <a:r>
              <a:rPr lang="hu-HU" dirty="0"/>
              <a:t>Hosszú beszélgetés előzményre hasznos</a:t>
            </a:r>
          </a:p>
        </p:txBody>
      </p:sp>
    </p:spTree>
    <p:extLst>
      <p:ext uri="{BB962C8B-B14F-4D97-AF65-F5344CB8AC3E}">
        <p14:creationId xmlns:p14="http://schemas.microsoft.com/office/powerpoint/2010/main" val="253346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ADDC-B8C1-480A-88BF-A569A750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Témák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25CE1-86AB-4B55-BBF6-17A9896A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Bevezető</a:t>
            </a:r>
          </a:p>
          <a:p>
            <a:r>
              <a:rPr lang="hu-HU" dirty="0"/>
              <a:t>Problémák</a:t>
            </a:r>
          </a:p>
          <a:p>
            <a:r>
              <a:rPr lang="hu-HU" dirty="0"/>
              <a:t>Ötletek, javaslatok</a:t>
            </a:r>
          </a:p>
          <a:p>
            <a:r>
              <a:rPr lang="hu-HU" dirty="0"/>
              <a:t>Cikkek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Deep </a:t>
            </a:r>
            <a:r>
              <a:rPr lang="hu-HU" dirty="0" err="1"/>
              <a:t>Reinforcement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Dialogue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[1]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Adversarial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Dialogue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[2]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[3]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95B66-8BE1-4FFA-B48E-F23719351159}"/>
              </a:ext>
            </a:extLst>
          </p:cNvPr>
          <p:cNvSpPr txBox="1"/>
          <p:nvPr/>
        </p:nvSpPr>
        <p:spPr>
          <a:xfrm>
            <a:off x="-57559" y="6396335"/>
            <a:ext cx="6535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800" dirty="0"/>
              <a:t>[1] </a:t>
            </a:r>
            <a:r>
              <a:rPr lang="de-DE" sz="800" dirty="0" err="1"/>
              <a:t>Jiwei</a:t>
            </a:r>
            <a:r>
              <a:rPr lang="de-DE" sz="800" dirty="0"/>
              <a:t> Li, Will Monroe, Alan Ritter, Michel Galley, </a:t>
            </a:r>
            <a:r>
              <a:rPr lang="de-DE" sz="800" dirty="0" err="1"/>
              <a:t>Jianfeng</a:t>
            </a:r>
            <a:r>
              <a:rPr lang="de-DE" sz="800" dirty="0"/>
              <a:t> Gao, Dan </a:t>
            </a:r>
            <a:r>
              <a:rPr lang="de-DE" sz="800" dirty="0" err="1"/>
              <a:t>Jurafsky</a:t>
            </a:r>
            <a:r>
              <a:rPr lang="hu-HU" sz="800" dirty="0"/>
              <a:t>. 2016.</a:t>
            </a:r>
          </a:p>
          <a:p>
            <a:r>
              <a:rPr lang="hu-HU" sz="800" dirty="0"/>
              <a:t>[2] </a:t>
            </a:r>
            <a:r>
              <a:rPr lang="hu-HU" sz="800" dirty="0" err="1"/>
              <a:t>Jiwei</a:t>
            </a:r>
            <a:r>
              <a:rPr lang="hu-HU" sz="800" dirty="0"/>
              <a:t> Li, Will Monroe, </a:t>
            </a:r>
            <a:r>
              <a:rPr lang="hu-HU" sz="800" dirty="0" err="1"/>
              <a:t>Tianlin</a:t>
            </a:r>
            <a:r>
              <a:rPr lang="hu-HU" sz="800" dirty="0"/>
              <a:t> </a:t>
            </a:r>
            <a:r>
              <a:rPr lang="hu-HU" sz="800" dirty="0" err="1"/>
              <a:t>Shi</a:t>
            </a:r>
            <a:r>
              <a:rPr lang="hu-HU" sz="800" dirty="0"/>
              <a:t>, </a:t>
            </a:r>
            <a:r>
              <a:rPr lang="hu-HU" sz="800" dirty="0" err="1"/>
              <a:t>Sebastien</a:t>
            </a:r>
            <a:r>
              <a:rPr lang="hu-HU" sz="800" dirty="0"/>
              <a:t> Jean, Alan Ritter, Dan </a:t>
            </a:r>
            <a:r>
              <a:rPr lang="hu-HU" sz="800" dirty="0" err="1"/>
              <a:t>Jurafsky</a:t>
            </a:r>
            <a:r>
              <a:rPr lang="hu-HU" sz="800" dirty="0"/>
              <a:t>. 2017.</a:t>
            </a:r>
          </a:p>
          <a:p>
            <a:r>
              <a:rPr lang="hu-HU" sz="800" dirty="0"/>
              <a:t>[3] </a:t>
            </a:r>
            <a:r>
              <a:rPr lang="hu-HU" sz="800" dirty="0" err="1"/>
              <a:t>Ashish</a:t>
            </a:r>
            <a:r>
              <a:rPr lang="hu-HU" sz="800" dirty="0"/>
              <a:t> </a:t>
            </a:r>
            <a:r>
              <a:rPr lang="hu-HU" sz="800" dirty="0" err="1"/>
              <a:t>Vaswan</a:t>
            </a:r>
            <a:r>
              <a:rPr lang="hu-HU" sz="800" dirty="0"/>
              <a:t>, </a:t>
            </a:r>
            <a:r>
              <a:rPr lang="hu-HU" sz="800" dirty="0" err="1"/>
              <a:t>Noam</a:t>
            </a:r>
            <a:r>
              <a:rPr lang="hu-HU" sz="800" dirty="0"/>
              <a:t> </a:t>
            </a:r>
            <a:r>
              <a:rPr lang="hu-HU" sz="800" dirty="0" err="1"/>
              <a:t>Shazeer</a:t>
            </a:r>
            <a:r>
              <a:rPr lang="hu-HU" sz="800" dirty="0"/>
              <a:t>, Niki Parmar, Jakob </a:t>
            </a:r>
            <a:r>
              <a:rPr lang="hu-HU" sz="800" dirty="0" err="1"/>
              <a:t>Uszkoreit</a:t>
            </a:r>
            <a:r>
              <a:rPr lang="hu-HU" sz="800" dirty="0"/>
              <a:t>, </a:t>
            </a:r>
            <a:r>
              <a:rPr lang="hu-HU" sz="800" dirty="0" err="1"/>
              <a:t>Llion</a:t>
            </a:r>
            <a:r>
              <a:rPr lang="hu-HU" sz="800" dirty="0"/>
              <a:t> Jones, </a:t>
            </a:r>
            <a:r>
              <a:rPr lang="hu-HU" sz="800" dirty="0" err="1"/>
              <a:t>Aidan</a:t>
            </a:r>
            <a:r>
              <a:rPr lang="hu-HU" sz="800" dirty="0"/>
              <a:t> N. </a:t>
            </a:r>
            <a:r>
              <a:rPr lang="hu-HU" sz="800" dirty="0" err="1"/>
              <a:t>Gomez</a:t>
            </a:r>
            <a:r>
              <a:rPr lang="hu-HU" sz="800" dirty="0"/>
              <a:t>, </a:t>
            </a:r>
            <a:r>
              <a:rPr lang="hu-HU" sz="800" dirty="0" err="1"/>
              <a:t>Łukasz</a:t>
            </a:r>
            <a:r>
              <a:rPr lang="hu-HU" sz="800" dirty="0"/>
              <a:t> Kaiser, </a:t>
            </a:r>
            <a:r>
              <a:rPr lang="hu-HU" sz="800" dirty="0" err="1"/>
              <a:t>Illia</a:t>
            </a:r>
            <a:r>
              <a:rPr lang="hu-HU" sz="800" dirty="0"/>
              <a:t> </a:t>
            </a:r>
            <a:r>
              <a:rPr lang="hu-HU" sz="800" dirty="0" err="1"/>
              <a:t>Polosukhin</a:t>
            </a:r>
            <a:r>
              <a:rPr lang="hu-HU" sz="800" dirty="0"/>
              <a:t>. 2017.</a:t>
            </a:r>
          </a:p>
        </p:txBody>
      </p:sp>
    </p:spTree>
    <p:extLst>
      <p:ext uri="{BB962C8B-B14F-4D97-AF65-F5344CB8AC3E}">
        <p14:creationId xmlns:p14="http://schemas.microsoft.com/office/powerpoint/2010/main" val="1565826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28F3-4249-4DCF-8059-BEF831EC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7.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0BBBF-2CD2-45FE-AFFB-FAA4D2515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Implementáció és modell ötletek</a:t>
            </a:r>
          </a:p>
        </p:txBody>
      </p:sp>
    </p:spTree>
    <p:extLst>
      <p:ext uri="{BB962C8B-B14F-4D97-AF65-F5344CB8AC3E}">
        <p14:creationId xmlns:p14="http://schemas.microsoft.com/office/powerpoint/2010/main" val="70448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55BE-8485-45E0-8BA0-B85E7497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Ötletek, javaslatok 8.</a:t>
            </a:r>
            <a:br>
              <a:rPr lang="hu-HU" dirty="0"/>
            </a:br>
            <a:r>
              <a:rPr lang="hu-HU" dirty="0"/>
              <a:t>Új és más irányok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0112-191C-4949-B146-779B1C61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Reinforcement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2 bot beszél egymással egy cél elérése érdekében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CNN alapú chatbot [1]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55842-0B18-44C8-9C6A-384DBBF1C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81" y="2957721"/>
            <a:ext cx="3168419" cy="3900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0509E1-6BB2-4268-8930-72A6596D47C8}"/>
              </a:ext>
            </a:extLst>
          </p:cNvPr>
          <p:cNvSpPr txBox="1"/>
          <p:nvPr/>
        </p:nvSpPr>
        <p:spPr>
          <a:xfrm>
            <a:off x="-53094" y="6519446"/>
            <a:ext cx="6028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Jonas </a:t>
            </a:r>
            <a:r>
              <a:rPr lang="hu-HU" sz="800" dirty="0" err="1"/>
              <a:t>Gehring</a:t>
            </a:r>
            <a:r>
              <a:rPr lang="hu-HU" sz="800" dirty="0"/>
              <a:t>, Michael </a:t>
            </a:r>
            <a:r>
              <a:rPr lang="hu-HU" sz="800" dirty="0" err="1"/>
              <a:t>Auli</a:t>
            </a:r>
            <a:r>
              <a:rPr lang="hu-HU" sz="800" dirty="0"/>
              <a:t>, David </a:t>
            </a:r>
            <a:r>
              <a:rPr lang="hu-HU" sz="800" dirty="0" err="1"/>
              <a:t>Grangier</a:t>
            </a:r>
            <a:r>
              <a:rPr lang="hu-HU" sz="800" dirty="0"/>
              <a:t>, Denis </a:t>
            </a:r>
            <a:r>
              <a:rPr lang="hu-HU" sz="800" dirty="0" err="1"/>
              <a:t>Yarats</a:t>
            </a:r>
            <a:r>
              <a:rPr lang="hu-HU" sz="800" dirty="0"/>
              <a:t>, </a:t>
            </a:r>
            <a:r>
              <a:rPr lang="hu-HU" sz="800" dirty="0" err="1"/>
              <a:t>Yann</a:t>
            </a:r>
            <a:r>
              <a:rPr lang="hu-HU" sz="800" dirty="0"/>
              <a:t> N. </a:t>
            </a:r>
            <a:r>
              <a:rPr lang="hu-HU" sz="800" dirty="0" err="1"/>
              <a:t>Dauphin</a:t>
            </a:r>
            <a:r>
              <a:rPr lang="hu-HU" sz="800" dirty="0"/>
              <a:t>. 2017.</a:t>
            </a:r>
            <a:r>
              <a:rPr lang="en-US" sz="800" dirty="0"/>
              <a:t> Convolutional Sequence to Sequence Learning</a:t>
            </a:r>
            <a:r>
              <a:rPr lang="hu-HU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142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574B-A5AF-41C8-B57A-C0C5B342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D517A-209C-416E-AE80-888B9A0C4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Deep </a:t>
            </a:r>
            <a:r>
              <a:rPr lang="hu-HU" dirty="0" err="1"/>
              <a:t>Reinforcement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Dialogue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(2016)</a:t>
            </a:r>
          </a:p>
          <a:p>
            <a:endParaRPr lang="hu-HU" dirty="0"/>
          </a:p>
          <a:p>
            <a:r>
              <a:rPr lang="hu-HU" dirty="0" err="1"/>
              <a:t>Adversarial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Neural</a:t>
            </a:r>
            <a:r>
              <a:rPr lang="hu-HU" dirty="0"/>
              <a:t> </a:t>
            </a:r>
            <a:r>
              <a:rPr lang="hu-HU" dirty="0" err="1"/>
              <a:t>Dialogue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(2017)</a:t>
            </a:r>
          </a:p>
          <a:p>
            <a:endParaRPr lang="hu-HU" dirty="0"/>
          </a:p>
          <a:p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(2017)</a:t>
            </a:r>
          </a:p>
        </p:txBody>
      </p:sp>
    </p:spTree>
    <p:extLst>
      <p:ext uri="{BB962C8B-B14F-4D97-AF65-F5344CB8AC3E}">
        <p14:creationId xmlns:p14="http://schemas.microsoft.com/office/powerpoint/2010/main" val="2612120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DF9C-F86A-44A2-B5B9-ECDB60F4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2.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D9D8-30B7-4F2E-B6F0-47633A1F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loss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 problémára keresnek megoldást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DE31C-B3D6-48EE-A1FD-984711E4A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646"/>
            <a:ext cx="9144000" cy="417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7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30D4-3056-48C2-B4FB-EA8C17E5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3.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618F9-1581-4D63-89CA-B636A9A5A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 bot beszélgetésének szimulációja</a:t>
            </a:r>
          </a:p>
          <a:p>
            <a:r>
              <a:rPr lang="hu-HU" dirty="0"/>
              <a:t>Modell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Encoder-decoder</a:t>
            </a:r>
            <a:r>
              <a:rPr lang="hu-HU" dirty="0"/>
              <a:t> RNN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Inicializálás MMI objektívvel</a:t>
            </a:r>
          </a:p>
          <a:p>
            <a:r>
              <a:rPr lang="hu-HU" dirty="0" err="1"/>
              <a:t>Reward</a:t>
            </a:r>
            <a:r>
              <a:rPr lang="hu-HU" dirty="0"/>
              <a:t> intuíciók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Interaktivitás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Informativitás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Koherensség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3163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7E59-96A3-42FE-A79B-6B3ADD5A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4.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D7E7E-EFE7-46A2-AE50-3364D1E1D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State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Előző 2 beszéd aktus </a:t>
            </a:r>
            <a:r>
              <a:rPr lang="hu-HU" dirty="0" err="1"/>
              <a:t>enkódolva</a:t>
            </a:r>
            <a:r>
              <a:rPr lang="hu-HU" dirty="0"/>
              <a:t> LSTM-el</a:t>
            </a:r>
          </a:p>
          <a:p>
            <a:r>
              <a:rPr lang="hu-HU" dirty="0"/>
              <a:t>Action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A generált válasz (végtelen lehetőség)</a:t>
            </a:r>
          </a:p>
          <a:p>
            <a:r>
              <a:rPr lang="hu-HU" dirty="0"/>
              <a:t>Policy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LSTM </a:t>
            </a:r>
            <a:r>
              <a:rPr lang="hu-HU" dirty="0" err="1"/>
              <a:t>encoder-decoder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/>
            <a:endParaRPr lang="hu-H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76327C-E7D3-4DC7-9567-C2A19B7AA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808473"/>
              </p:ext>
            </p:extLst>
          </p:nvPr>
        </p:nvGraphicFramePr>
        <p:xfrm>
          <a:off x="3734292" y="3793285"/>
          <a:ext cx="5297620" cy="3321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125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067C-2912-4B0F-AF50-90C7CEC7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5.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90818-8212-40A8-83D2-B44E0027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Általános válaszok büntetése</a:t>
            </a:r>
          </a:p>
          <a:p>
            <a:endParaRPr lang="hu-HU" dirty="0"/>
          </a:p>
          <a:p>
            <a:r>
              <a:rPr lang="hu-HU" dirty="0"/>
              <a:t>Információ nélküli válasz büntetése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Szemantikusan koherens válasz jutalmazása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Végső </a:t>
            </a:r>
            <a:r>
              <a:rPr lang="hu-HU" dirty="0" err="1"/>
              <a:t>reward</a:t>
            </a:r>
            <a:r>
              <a:rPr lang="hu-HU" dirty="0"/>
              <a:t> függvény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3169D-050C-410E-928C-59E36B612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03" y="1909386"/>
            <a:ext cx="3181514" cy="67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8AB49-4549-40D2-B525-15F331A92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05" y="3288933"/>
            <a:ext cx="4298595" cy="651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DDD7-7ED7-4864-A3DE-3C50D78A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78" y="4589535"/>
            <a:ext cx="4383221" cy="756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8B2E57-83EB-45F6-94DC-874CBC254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189" y="6066176"/>
            <a:ext cx="4437639" cy="42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6A81-8CB8-4146-A94A-FFB73B1F9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6.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0BAC-4D15-439D-97F1-273B364D5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MMI alapú előtanítás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RL alapú hozzáállás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Ezt is előtanítjuk MLE objektívvel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Curriculum </a:t>
            </a:r>
            <a:r>
              <a:rPr lang="hu-HU" dirty="0" err="1"/>
              <a:t>learning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Gradiens becslése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13CE0-D9A7-4C7D-9529-051AD6154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33" y="2052925"/>
            <a:ext cx="3970267" cy="68547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8D607D-648F-468D-A6F0-69F4BA06E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464422"/>
              </p:ext>
            </p:extLst>
          </p:nvPr>
        </p:nvGraphicFramePr>
        <p:xfrm>
          <a:off x="214123" y="4324227"/>
          <a:ext cx="4322481" cy="23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7A6A3E6-50E5-467B-91DE-0492E2CF05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65" y="3679918"/>
            <a:ext cx="4248368" cy="36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8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9F3C-6E91-446C-A51D-5763D501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7.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50983-82D7-41BD-AC8E-77F324347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7760"/>
            <a:ext cx="9148372" cy="3684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60241-35BD-4781-A162-A0EDF3C2E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776" y="2195761"/>
            <a:ext cx="4388076" cy="6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41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434A-C599-4127-957A-FD432EF9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8.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B3D1AD-7A37-4015-B34B-6B09C35E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Evaluáció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Dialógus hossza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marL="457207" lvl="1" indent="0">
              <a:buNone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Diverzivitás</a:t>
            </a:r>
            <a:r>
              <a:rPr lang="hu-HU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Humán pontozók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18A04F-4820-4BFE-A99B-43A9B8489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20" y="2415618"/>
            <a:ext cx="4102311" cy="1124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5EE2E-CF50-4C17-AD87-94D4A3B1B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20" y="3949118"/>
            <a:ext cx="3797495" cy="1111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10DB59-5DFE-43B3-84C9-6EE988D75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20" y="5469918"/>
            <a:ext cx="4572235" cy="103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3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6A1F-7D03-4B24-BB94-445C1BA8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Bevezető 1.</a:t>
            </a:r>
            <a:br>
              <a:rPr lang="hu-HU" dirty="0"/>
            </a:br>
            <a:r>
              <a:rPr lang="hu-HU" dirty="0"/>
              <a:t>Relevancia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28EE-D8C7-44C8-8DA0-542A4767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2014 – NMT [1]</a:t>
            </a:r>
          </a:p>
          <a:p>
            <a:r>
              <a:rPr lang="hu-HU" dirty="0"/>
              <a:t>2015 – Neurális chatbot [2]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49CF509-B7C5-4CEB-A23C-EF50534316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6756965"/>
              </p:ext>
            </p:extLst>
          </p:nvPr>
        </p:nvGraphicFramePr>
        <p:xfrm>
          <a:off x="-52738" y="3271573"/>
          <a:ext cx="4506751" cy="272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03BA09-5B72-4928-B959-D6062A1653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97611"/>
              </p:ext>
            </p:extLst>
          </p:nvPr>
        </p:nvGraphicFramePr>
        <p:xfrm>
          <a:off x="4259334" y="3271573"/>
          <a:ext cx="4807974" cy="2722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FFDCD2-CCD5-411B-B6BF-361CE7CAD278}"/>
              </a:ext>
            </a:extLst>
          </p:cNvPr>
          <p:cNvSpPr txBox="1"/>
          <p:nvPr/>
        </p:nvSpPr>
        <p:spPr>
          <a:xfrm>
            <a:off x="-57560" y="6396335"/>
            <a:ext cx="912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hu-HU" sz="800" dirty="0" err="1"/>
              <a:t>Kyunghyun</a:t>
            </a:r>
            <a:r>
              <a:rPr lang="hu-HU" sz="800" dirty="0"/>
              <a:t> </a:t>
            </a:r>
            <a:r>
              <a:rPr lang="hu-HU" sz="800" dirty="0" err="1"/>
              <a:t>Cho</a:t>
            </a:r>
            <a:r>
              <a:rPr lang="hu-HU" sz="800" dirty="0"/>
              <a:t>, </a:t>
            </a:r>
            <a:r>
              <a:rPr lang="hu-HU" sz="800" dirty="0" err="1"/>
              <a:t>Dzmitry</a:t>
            </a:r>
            <a:r>
              <a:rPr lang="hu-HU" sz="800" dirty="0"/>
              <a:t> </a:t>
            </a:r>
            <a:r>
              <a:rPr lang="hu-HU" sz="800" dirty="0" err="1"/>
              <a:t>Bahdanau</a:t>
            </a:r>
            <a:r>
              <a:rPr lang="hu-HU" sz="800" dirty="0"/>
              <a:t>, </a:t>
            </a:r>
            <a:r>
              <a:rPr lang="hu-HU" sz="800" dirty="0" err="1"/>
              <a:t>Fethi</a:t>
            </a:r>
            <a:r>
              <a:rPr lang="hu-HU" sz="800" dirty="0"/>
              <a:t> </a:t>
            </a:r>
            <a:r>
              <a:rPr lang="hu-HU" sz="800" dirty="0" err="1"/>
              <a:t>Bougares</a:t>
            </a:r>
            <a:r>
              <a:rPr lang="hu-HU" sz="800" dirty="0"/>
              <a:t>, </a:t>
            </a:r>
            <a:r>
              <a:rPr lang="hu-HU" sz="800" dirty="0" err="1"/>
              <a:t>Holger</a:t>
            </a:r>
            <a:r>
              <a:rPr lang="hu-HU" sz="800" dirty="0"/>
              <a:t> </a:t>
            </a:r>
            <a:r>
              <a:rPr lang="hu-HU" sz="800" dirty="0" err="1"/>
              <a:t>Schwenk</a:t>
            </a:r>
            <a:r>
              <a:rPr lang="hu-HU" sz="800" dirty="0"/>
              <a:t>, </a:t>
            </a:r>
            <a:r>
              <a:rPr lang="hu-HU" sz="800" dirty="0" err="1"/>
              <a:t>Yoshua</a:t>
            </a:r>
            <a:r>
              <a:rPr lang="hu-HU" sz="800" dirty="0"/>
              <a:t> </a:t>
            </a:r>
            <a:r>
              <a:rPr lang="hu-HU" sz="800" dirty="0" err="1"/>
              <a:t>Bengio</a:t>
            </a:r>
            <a:r>
              <a:rPr lang="hu-HU" sz="800" dirty="0"/>
              <a:t>. 2014. </a:t>
            </a:r>
            <a:r>
              <a:rPr lang="en-US" sz="800" dirty="0"/>
              <a:t>Learning Phrase Representations using RNN Encoder–Decoder for Statistical Machine Translation</a:t>
            </a:r>
            <a:r>
              <a:rPr lang="hu-HU" sz="800" dirty="0"/>
              <a:t>.</a:t>
            </a:r>
          </a:p>
          <a:p>
            <a:r>
              <a:rPr lang="hu-HU" sz="800" dirty="0"/>
              <a:t>[2] </a:t>
            </a:r>
            <a:r>
              <a:rPr lang="fr-FR" sz="800" dirty="0"/>
              <a:t>Oriol </a:t>
            </a:r>
            <a:r>
              <a:rPr lang="fr-FR" sz="800" dirty="0" err="1"/>
              <a:t>Vinyals</a:t>
            </a:r>
            <a:r>
              <a:rPr lang="fr-FR" sz="800" dirty="0"/>
              <a:t>, Quoc V. Le</a:t>
            </a:r>
            <a:r>
              <a:rPr lang="hu-HU" sz="800" dirty="0"/>
              <a:t>. 2015. A </a:t>
            </a:r>
            <a:r>
              <a:rPr lang="hu-HU" sz="800" dirty="0" err="1"/>
              <a:t>Neural</a:t>
            </a:r>
            <a:r>
              <a:rPr lang="hu-HU" sz="800" dirty="0"/>
              <a:t> </a:t>
            </a:r>
            <a:r>
              <a:rPr lang="hu-HU" sz="800" dirty="0" err="1"/>
              <a:t>Conversational</a:t>
            </a:r>
            <a:r>
              <a:rPr lang="hu-HU" sz="800" dirty="0"/>
              <a:t> </a:t>
            </a:r>
            <a:r>
              <a:rPr lang="hu-HU" sz="800" dirty="0" err="1"/>
              <a:t>Model</a:t>
            </a:r>
            <a:r>
              <a:rPr lang="hu-HU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65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C2FDC-56B5-465B-8C1E-4F877A1E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9.</a:t>
            </a:r>
            <a:br>
              <a:rPr lang="hu-HU" dirty="0"/>
            </a:br>
            <a:r>
              <a:rPr lang="hu-HU" dirty="0"/>
              <a:t>RL alapú 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41AB62-F37C-47C4-82C5-C63F2B75F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7220"/>
            <a:ext cx="9135318" cy="2251481"/>
          </a:xfrm>
        </p:spPr>
      </p:pic>
    </p:spTree>
    <p:extLst>
      <p:ext uri="{BB962C8B-B14F-4D97-AF65-F5344CB8AC3E}">
        <p14:creationId xmlns:p14="http://schemas.microsoft.com/office/powerpoint/2010/main" val="3068276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A9A2-8F6D-461F-A1AB-941ACCF6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10.</a:t>
            </a:r>
            <a:br>
              <a:rPr lang="hu-HU" dirty="0"/>
            </a:br>
            <a:r>
              <a:rPr lang="hu-HU" dirty="0" err="1"/>
              <a:t>Adverzariális</a:t>
            </a:r>
            <a:r>
              <a:rPr lang="hu-HU" dirty="0"/>
              <a:t>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3225C-2663-4FFD-9F79-24208FAE0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Generáló – seq2seq </a:t>
            </a:r>
            <a:r>
              <a:rPr lang="hu-HU" dirty="0" err="1"/>
              <a:t>model</a:t>
            </a:r>
            <a:endParaRPr lang="hu-HU" dirty="0"/>
          </a:p>
          <a:p>
            <a:r>
              <a:rPr lang="hu-HU" dirty="0"/>
              <a:t>Diszkrimináló – mint egy Turing teszt</a:t>
            </a:r>
          </a:p>
          <a:p>
            <a:r>
              <a:rPr lang="hu-HU" dirty="0"/>
              <a:t>RL probléma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Diszkrimináló kimenete a </a:t>
            </a:r>
            <a:r>
              <a:rPr lang="hu-HU" dirty="0" err="1"/>
              <a:t>reward</a:t>
            </a:r>
            <a:r>
              <a:rPr lang="hu-HU" dirty="0"/>
              <a:t> a generálónak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6FA31-634D-42F4-9057-3FC1DE0DB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80" y="3715935"/>
            <a:ext cx="4601963" cy="314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99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39B6-8A91-4175-B0B7-E4DDAAA6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11.</a:t>
            </a:r>
            <a:br>
              <a:rPr lang="hu-HU" dirty="0"/>
            </a:br>
            <a:r>
              <a:rPr lang="hu-HU" dirty="0" err="1"/>
              <a:t>Adverzariális</a:t>
            </a:r>
            <a:r>
              <a:rPr lang="hu-HU" dirty="0"/>
              <a:t> chatbot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4ACEC-E8D3-4DAA-8A93-B1230835E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5785477" cy="4195481"/>
          </a:xfrm>
        </p:spPr>
        <p:txBody>
          <a:bodyPr/>
          <a:lstStyle/>
          <a:p>
            <a:r>
              <a:rPr lang="hu-HU" dirty="0"/>
              <a:t>Gradiens becslés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 err="1"/>
              <a:t>Reward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generation</a:t>
            </a:r>
            <a:r>
              <a:rPr lang="hu-HU" dirty="0"/>
              <a:t> </a:t>
            </a:r>
            <a:r>
              <a:rPr lang="hu-HU" dirty="0" err="1"/>
              <a:t>step</a:t>
            </a:r>
            <a:r>
              <a:rPr lang="hu-HU" dirty="0"/>
              <a:t> (REGS)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Monte Carlo keresés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 err="1"/>
              <a:t>Teacher</a:t>
            </a:r>
            <a:r>
              <a:rPr lang="hu-HU" dirty="0"/>
              <a:t> </a:t>
            </a:r>
            <a:r>
              <a:rPr lang="hu-HU" dirty="0" err="1"/>
              <a:t>forcing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5564EC-A6E2-4C61-A74A-6579294A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00" y="2136828"/>
            <a:ext cx="3309538" cy="13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55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87091-A46D-48BC-B189-C2A3F847E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12.</a:t>
            </a:r>
            <a:br>
              <a:rPr lang="hu-HU" dirty="0"/>
            </a:br>
            <a:r>
              <a:rPr lang="hu-HU" dirty="0" err="1"/>
              <a:t>Adverzariális</a:t>
            </a:r>
            <a:r>
              <a:rPr lang="hu-HU" dirty="0"/>
              <a:t>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661DC-1D6C-4673-8F14-A6BBE7E6F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Generáló előtanítása seq2seq+attn modellként</a:t>
            </a:r>
          </a:p>
          <a:p>
            <a:r>
              <a:rPr lang="hu-HU" dirty="0"/>
              <a:t>Diszkrimináló előtanítása MMI modell által generált negatív példákkal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ABCE1-17CF-4491-9BBD-145EC6C08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" y="3254349"/>
            <a:ext cx="7900311" cy="36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46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CF62-118C-44FE-9EBB-010C9B47F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13.</a:t>
            </a:r>
            <a:br>
              <a:rPr lang="hu-HU" dirty="0"/>
            </a:br>
            <a:r>
              <a:rPr lang="hu-HU" dirty="0" err="1"/>
              <a:t>Adverzariális</a:t>
            </a:r>
            <a:r>
              <a:rPr lang="hu-HU" dirty="0"/>
              <a:t>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80471-7FC4-4D48-835B-BBCAA9B51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Adverzariális</a:t>
            </a:r>
            <a:r>
              <a:rPr lang="hu-HU" dirty="0"/>
              <a:t> </a:t>
            </a:r>
            <a:r>
              <a:rPr lang="hu-HU" dirty="0" err="1"/>
              <a:t>evaluáció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Külön diszkrimináló modell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Adversarial</a:t>
            </a:r>
            <a:r>
              <a:rPr lang="hu-HU" dirty="0"/>
              <a:t> </a:t>
            </a:r>
            <a:r>
              <a:rPr lang="hu-HU" dirty="0" err="1"/>
              <a:t>success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Machine</a:t>
            </a:r>
            <a:r>
              <a:rPr lang="hu-HU" dirty="0"/>
              <a:t>-</a:t>
            </a:r>
            <a:r>
              <a:rPr lang="hu-HU" dirty="0" err="1"/>
              <a:t>vs</a:t>
            </a:r>
            <a:r>
              <a:rPr lang="hu-HU" dirty="0"/>
              <a:t>-Random</a:t>
            </a:r>
          </a:p>
          <a:p>
            <a:r>
              <a:rPr lang="hu-HU" dirty="0"/>
              <a:t>Diszkrimináló tesztelése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Csak emberi dialógus (50%)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Csak gépi dialógus (50%)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Emberi és random dialógus (100%)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Emberi és kicserélt dialógus (100%)</a:t>
            </a:r>
          </a:p>
          <a:p>
            <a:pPr marL="457207" lvl="1" indent="0">
              <a:buNone/>
            </a:pP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02354-F0C9-4078-9C28-79A1121CC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50" y="2988214"/>
            <a:ext cx="4117750" cy="13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97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9E4C-E1F8-4EA2-9203-4A81E8F6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14.</a:t>
            </a:r>
            <a:br>
              <a:rPr lang="hu-HU" dirty="0"/>
            </a:br>
            <a:r>
              <a:rPr lang="hu-HU" dirty="0" err="1"/>
              <a:t>Adverzariális</a:t>
            </a:r>
            <a:r>
              <a:rPr lang="hu-HU" dirty="0"/>
              <a:t> chatbot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54D5-9D18-4D11-9A25-3FFD09FD4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2975"/>
            <a:ext cx="5250426" cy="28885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0E98DC-A8E6-422C-B70C-525A2195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11" y="4941485"/>
            <a:ext cx="4955989" cy="19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56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013A-042A-43A3-B35D-32A6F124F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15.</a:t>
            </a:r>
            <a:br>
              <a:rPr lang="hu-HU" dirty="0"/>
            </a:b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endParaRPr lang="hu-HU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7967316-46A6-4F72-8A98-279B8ACAD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930" y="2033312"/>
            <a:ext cx="3657573" cy="4824688"/>
          </a:xfrm>
        </p:spPr>
      </p:pic>
    </p:spTree>
    <p:extLst>
      <p:ext uri="{BB962C8B-B14F-4D97-AF65-F5344CB8AC3E}">
        <p14:creationId xmlns:p14="http://schemas.microsoft.com/office/powerpoint/2010/main" val="1490722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EE67-B090-4A84-B01B-ABC680FA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16.</a:t>
            </a:r>
            <a:br>
              <a:rPr lang="hu-HU" dirty="0"/>
            </a:b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99C2-8DFB-4874-B92E-F85B32FE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Attention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Query</a:t>
            </a:r>
            <a:r>
              <a:rPr lang="hu-HU" dirty="0"/>
              <a:t>, Key, </a:t>
            </a:r>
            <a:r>
              <a:rPr lang="hu-HU" dirty="0" err="1"/>
              <a:t>Value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Self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Multi-</a:t>
            </a:r>
            <a:r>
              <a:rPr lang="hu-HU" dirty="0" err="1"/>
              <a:t>head</a:t>
            </a:r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BA01A-E0BF-45BD-B151-6AFCE88F9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2672"/>
            <a:ext cx="5427406" cy="2845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25116-B877-44E9-94CB-46AA81139BBA}"/>
                  </a:ext>
                </a:extLst>
              </p:cNvPr>
              <p:cNvSpPr txBox="1"/>
              <p:nvPr/>
            </p:nvSpPr>
            <p:spPr>
              <a:xfrm>
                <a:off x="3763430" y="1934904"/>
                <a:ext cx="4910062" cy="596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Attention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dropout</m:t>
                    </m:r>
                    <m:r>
                      <a:rPr lang="hu-HU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sSup>
                              <m:sSup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hu-HU" dirty="0"/>
                  <a:t>)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825116-B877-44E9-94CB-46AA81139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430" y="1934904"/>
                <a:ext cx="4910062" cy="596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07FD0B-4201-45C9-8C85-223DD7DFBA5D}"/>
                  </a:ext>
                </a:extLst>
              </p:cNvPr>
              <p:cNvSpPr txBox="1"/>
              <p:nvPr/>
            </p:nvSpPr>
            <p:spPr>
              <a:xfrm>
                <a:off x="3411617" y="3122781"/>
                <a:ext cx="5686978" cy="978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MultiHead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hu-HU" b="0" i="0" smtClean="0">
                          <a:latin typeface="Cambria Math" panose="02040503050406030204" pitchFamily="18" charset="0"/>
                        </a:rPr>
                        <m:t>Concat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hea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b="0" i="0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hea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hu-HU" b="0" dirty="0"/>
              </a:p>
              <a:p>
                <a:pPr algn="ctr"/>
                <a:r>
                  <a:rPr lang="hu-HU" b="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hea</m:t>
                    </m:r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hu-HU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Attention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𝑄</m:t>
                    </m:r>
                    <m:sSubSup>
                      <m:sSub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bSup>
                    <m:r>
                      <a:rPr lang="hu-H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r>
                      <a:rPr lang="hu-HU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𝑉</m:t>
                    </m:r>
                    <m:sSubSup>
                      <m:sSub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07FD0B-4201-45C9-8C85-223DD7DF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617" y="3122781"/>
                <a:ext cx="5686978" cy="9786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874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7960-59E9-4A26-B6C3-6DDCA786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17.</a:t>
            </a:r>
            <a:br>
              <a:rPr lang="hu-HU" dirty="0"/>
            </a:b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09F19-EEFD-4F96-93E1-8A31C7FD98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7700" y="2052925"/>
                <a:ext cx="6711654" cy="4195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FFN</m:t>
                    </m:r>
                    <m:d>
                      <m:d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b>
                              <m:sSub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hu-HU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hu-HU" dirty="0"/>
              </a:p>
              <a:p>
                <a:r>
                  <a:rPr lang="hu-HU" dirty="0"/>
                  <a:t>Pozíció </a:t>
                </a:r>
                <a:r>
                  <a:rPr lang="hu-HU" dirty="0" err="1"/>
                  <a:t>embedding</a:t>
                </a:r>
                <a:endParaRPr lang="hu-HU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hu-HU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b="0" i="1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b="0" i="1" smtClean="0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hu-HU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hu-HU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hu-HU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,2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hu-HU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hu-HU" i="1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hu-HU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hu-HU" i="1">
                                        <a:latin typeface="Cambria Math" panose="02040503050406030204" pitchFamily="18" charset="0"/>
                                      </a:rPr>
                                      <m:t>10000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hu-HU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u-HU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hu-HU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hu-HU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hu-HU" i="1">
                                                <a:latin typeface="Cambria Math" panose="02040503050406030204" pitchFamily="18" charset="0"/>
                                              </a:rPr>
                                              <m:t>𝑚𝑜𝑑𝑒𝑙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D09F19-EEFD-4F96-93E1-8A31C7FD98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700" y="2052925"/>
                <a:ext cx="6711654" cy="4195481"/>
              </a:xfrm>
              <a:blipFill>
                <a:blip r:embed="rId3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6074E11-D8F8-41C9-8AF5-DF404F6DD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58" y="4942759"/>
            <a:ext cx="7277474" cy="156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35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3C27D-5311-4155-862C-B2D2306D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18.</a:t>
            </a:r>
            <a:br>
              <a:rPr lang="hu-HU" dirty="0"/>
            </a:b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B23AB-BBFA-4146-A051-D08FDF45C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8 NVIDIA P100 GPU (3.5 napig)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855E1-0E46-4C9F-8349-11A273342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69" y="2674214"/>
            <a:ext cx="6890104" cy="29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34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4B82-70A0-43D9-A1D6-F86B77A0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Bevezető 2.</a:t>
            </a:r>
            <a:br>
              <a:rPr lang="hu-HU" dirty="0"/>
            </a:br>
            <a:r>
              <a:rPr lang="hu-HU" dirty="0"/>
              <a:t>Chatbot típusok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24CF19-54A7-4BFC-9E13-28C79B0A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81" y="3130358"/>
            <a:ext cx="2952902" cy="372764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B8C558-FF9F-4359-9002-7AF08014C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9768"/>
            <a:ext cx="2769955" cy="25782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0BCC9-4435-4F8B-AF8C-BCA2FB0C6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55" y="4279768"/>
            <a:ext cx="2603634" cy="2578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996D0-97E0-447F-B54D-CEDC9DBBA452}"/>
              </a:ext>
            </a:extLst>
          </p:cNvPr>
          <p:cNvSpPr txBox="1"/>
          <p:nvPr/>
        </p:nvSpPr>
        <p:spPr>
          <a:xfrm>
            <a:off x="6486794" y="237281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Rule-based</a:t>
            </a: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2AB9E-5984-4594-B7A3-4F1F6D10EBDE}"/>
              </a:ext>
            </a:extLst>
          </p:cNvPr>
          <p:cNvSpPr txBox="1"/>
          <p:nvPr/>
        </p:nvSpPr>
        <p:spPr>
          <a:xfrm>
            <a:off x="1448765" y="35032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Neurális</a:t>
            </a:r>
          </a:p>
        </p:txBody>
      </p:sp>
    </p:spTree>
    <p:extLst>
      <p:ext uri="{BB962C8B-B14F-4D97-AF65-F5344CB8AC3E}">
        <p14:creationId xmlns:p14="http://schemas.microsoft.com/office/powerpoint/2010/main" val="1056541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7A40-6E10-4103-A300-0B92D342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19. </a:t>
            </a:r>
            <a:br>
              <a:rPr lang="hu-HU" dirty="0"/>
            </a:b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8539C8-1DE2-45EB-9E20-CAA6C4CF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8" y="2189635"/>
            <a:ext cx="7617510" cy="4022386"/>
          </a:xfrm>
        </p:spPr>
      </p:pic>
    </p:spTree>
    <p:extLst>
      <p:ext uri="{BB962C8B-B14F-4D97-AF65-F5344CB8AC3E}">
        <p14:creationId xmlns:p14="http://schemas.microsoft.com/office/powerpoint/2010/main" val="300489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8554-E7B0-434D-874D-1195DF46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Cikkek 20.</a:t>
            </a:r>
            <a:br>
              <a:rPr lang="hu-HU" dirty="0"/>
            </a:br>
            <a:r>
              <a:rPr lang="hu-HU" dirty="0" err="1"/>
              <a:t>Attention</a:t>
            </a:r>
            <a:r>
              <a:rPr lang="hu-HU" dirty="0"/>
              <a:t> Is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endParaRPr lang="hu-H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C8BEF1-94AD-4A16-9BC3-C6C3604DA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3867" y="1650994"/>
            <a:ext cx="5017065" cy="5396947"/>
          </a:xfrm>
        </p:spPr>
      </p:pic>
    </p:spTree>
    <p:extLst>
      <p:ext uri="{BB962C8B-B14F-4D97-AF65-F5344CB8AC3E}">
        <p14:creationId xmlns:p14="http://schemas.microsoft.com/office/powerpoint/2010/main" val="2567104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C243-7B1C-428A-B2F8-F71DEA99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8D51-DF18-4C36-8768-7270BF482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Miről volt szó?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Seq2seq típusok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Loss</a:t>
            </a:r>
            <a:r>
              <a:rPr lang="hu-HU" dirty="0"/>
              <a:t> </a:t>
            </a:r>
            <a:r>
              <a:rPr lang="hu-HU" dirty="0" err="1"/>
              <a:t>function</a:t>
            </a:r>
            <a:r>
              <a:rPr lang="hu-HU" dirty="0"/>
              <a:t> (MLE, MMI)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Metrikák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Priorok / </a:t>
            </a:r>
            <a:r>
              <a:rPr lang="hu-HU" dirty="0" err="1"/>
              <a:t>feature-ök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RL alapú chatbot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Adverzariális</a:t>
            </a:r>
            <a:r>
              <a:rPr lang="hu-HU" dirty="0"/>
              <a:t> chatbot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Attention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4885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E80C-CA5D-4F49-80CE-46DC2329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Bevezető 3.</a:t>
            </a:r>
            <a:br>
              <a:rPr lang="hu-HU" dirty="0"/>
            </a:br>
            <a:r>
              <a:rPr lang="hu-HU" dirty="0"/>
              <a:t>Seq2seq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E17CE-E347-4270-80C5-494E48944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8334"/>
            <a:ext cx="9144001" cy="2751854"/>
          </a:xfrm>
        </p:spPr>
      </p:pic>
    </p:spTree>
    <p:extLst>
      <p:ext uri="{BB962C8B-B14F-4D97-AF65-F5344CB8AC3E}">
        <p14:creationId xmlns:p14="http://schemas.microsoft.com/office/powerpoint/2010/main" val="1952390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F8817-A396-4BBB-B357-AC051F7D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Bevezető 4.</a:t>
            </a:r>
            <a:br>
              <a:rPr lang="hu-HU" dirty="0"/>
            </a:br>
            <a:r>
              <a:rPr lang="hu-HU" dirty="0"/>
              <a:t>Tanítás és </a:t>
            </a:r>
            <a:r>
              <a:rPr lang="hu-HU" dirty="0" err="1"/>
              <a:t>Evaluáció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A0B5-E6B4-403B-B6A5-E7AD3ACFD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Maximum log </a:t>
            </a:r>
            <a:r>
              <a:rPr lang="hu-HU" dirty="0" err="1"/>
              <a:t>probability</a:t>
            </a:r>
            <a:endParaRPr lang="hu-HU" dirty="0"/>
          </a:p>
          <a:p>
            <a:endParaRPr lang="hu-HU" dirty="0"/>
          </a:p>
          <a:p>
            <a:r>
              <a:rPr lang="hu-HU" dirty="0"/>
              <a:t>Publikus tanító adat: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Twitter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Film feliratok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Ubuntu</a:t>
            </a:r>
            <a:r>
              <a:rPr lang="hu-HU" dirty="0"/>
              <a:t> chat logs</a:t>
            </a:r>
          </a:p>
          <a:p>
            <a:endParaRPr lang="hu-HU" dirty="0"/>
          </a:p>
          <a:p>
            <a:r>
              <a:rPr lang="hu-HU" dirty="0" err="1"/>
              <a:t>Evaluáció</a:t>
            </a:r>
            <a:r>
              <a:rPr lang="hu-HU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 err="1"/>
              <a:t>Bleu</a:t>
            </a:r>
            <a:r>
              <a:rPr lang="hu-HU" dirty="0"/>
              <a:t>, </a:t>
            </a:r>
            <a:r>
              <a:rPr lang="hu-HU" dirty="0" err="1"/>
              <a:t>perplexity</a:t>
            </a: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Amazon </a:t>
            </a:r>
            <a:r>
              <a:rPr lang="hu-HU" dirty="0" err="1"/>
              <a:t>mechanical</a:t>
            </a:r>
            <a:r>
              <a:rPr lang="hu-HU" dirty="0"/>
              <a:t> </a:t>
            </a:r>
            <a:r>
              <a:rPr lang="hu-HU" dirty="0" err="1"/>
              <a:t>turk</a:t>
            </a:r>
            <a:endParaRPr lang="hu-HU" dirty="0"/>
          </a:p>
          <a:p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  <a:p>
            <a:pPr lvl="1">
              <a:buFont typeface="Wingdings" panose="05000000000000000000" pitchFamily="2" charset="2"/>
              <a:buChar char="Ø"/>
            </a:pP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C0DE91-1F6F-4386-AD2C-3814F52934F3}"/>
                  </a:ext>
                </a:extLst>
              </p:cNvPr>
              <p:cNvSpPr txBox="1"/>
              <p:nvPr/>
            </p:nvSpPr>
            <p:spPr>
              <a:xfrm>
                <a:off x="5630745" y="2052925"/>
                <a:ext cx="3445223" cy="591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u-H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hu-HU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hu-H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func>
                                <m:funcPr>
                                  <m:ctrlP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hu-HU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hu-HU" sz="2400" b="0" i="1" smtClean="0">
                                      <a:latin typeface="Cambria Math" panose="02040503050406030204" pitchFamily="18" charset="0"/>
                                    </a:rPr>
                                    <m:t>)}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2C0DE91-1F6F-4386-AD2C-3814F529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745" y="2052925"/>
                <a:ext cx="3445223" cy="5919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35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4920-2BEE-4CAF-985D-FDEEAA47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09" y="452718"/>
            <a:ext cx="7320137" cy="1400530"/>
          </a:xfrm>
        </p:spPr>
        <p:txBody>
          <a:bodyPr/>
          <a:lstStyle/>
          <a:p>
            <a:r>
              <a:rPr lang="hu-HU" dirty="0"/>
              <a:t>Bevezető 5.</a:t>
            </a:r>
            <a:br>
              <a:rPr lang="hu-HU" dirty="0"/>
            </a:br>
            <a:r>
              <a:rPr lang="hu-HU" dirty="0"/>
              <a:t>Kiegészítések – </a:t>
            </a:r>
            <a:r>
              <a:rPr lang="hu-HU" dirty="0" err="1"/>
              <a:t>Attention</a:t>
            </a:r>
            <a:r>
              <a:rPr lang="hu-HU" dirty="0"/>
              <a:t> [1]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00BAC-3F90-415E-A620-2F1A6D1C8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181" y="2144099"/>
            <a:ext cx="3079908" cy="406420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85BF0-587B-4F7F-88AA-EB3959810ABB}"/>
              </a:ext>
            </a:extLst>
          </p:cNvPr>
          <p:cNvSpPr txBox="1"/>
          <p:nvPr/>
        </p:nvSpPr>
        <p:spPr>
          <a:xfrm>
            <a:off x="-53094" y="6642556"/>
            <a:ext cx="90673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hu-HU" sz="800" dirty="0" err="1"/>
              <a:t>Kyunghyun</a:t>
            </a:r>
            <a:r>
              <a:rPr lang="hu-HU" sz="800" dirty="0"/>
              <a:t> </a:t>
            </a:r>
            <a:r>
              <a:rPr lang="hu-HU" sz="800" dirty="0" err="1"/>
              <a:t>Cho</a:t>
            </a:r>
            <a:r>
              <a:rPr lang="hu-HU" sz="800" dirty="0"/>
              <a:t>, </a:t>
            </a:r>
            <a:r>
              <a:rPr lang="hu-HU" sz="800" dirty="0" err="1"/>
              <a:t>Dzmitry</a:t>
            </a:r>
            <a:r>
              <a:rPr lang="hu-HU" sz="800" dirty="0"/>
              <a:t> </a:t>
            </a:r>
            <a:r>
              <a:rPr lang="hu-HU" sz="800" dirty="0" err="1"/>
              <a:t>Bahdanau</a:t>
            </a:r>
            <a:r>
              <a:rPr lang="hu-HU" sz="800" dirty="0"/>
              <a:t>, </a:t>
            </a:r>
            <a:r>
              <a:rPr lang="hu-HU" sz="800" dirty="0" err="1"/>
              <a:t>Yoshua</a:t>
            </a:r>
            <a:r>
              <a:rPr lang="hu-HU" sz="800" dirty="0"/>
              <a:t> </a:t>
            </a:r>
            <a:r>
              <a:rPr lang="hu-HU" sz="800" dirty="0" err="1"/>
              <a:t>Bengio</a:t>
            </a:r>
            <a:r>
              <a:rPr lang="hu-HU" sz="800" dirty="0"/>
              <a:t>. 2014. </a:t>
            </a:r>
            <a:r>
              <a:rPr lang="hu-HU" sz="800" dirty="0" err="1"/>
              <a:t>Neural</a:t>
            </a:r>
            <a:r>
              <a:rPr lang="hu-HU" sz="800" dirty="0"/>
              <a:t> </a:t>
            </a:r>
            <a:r>
              <a:rPr lang="hu-HU" sz="800" dirty="0" err="1"/>
              <a:t>Machine</a:t>
            </a:r>
            <a:r>
              <a:rPr lang="hu-HU" sz="800" dirty="0"/>
              <a:t> </a:t>
            </a:r>
            <a:r>
              <a:rPr lang="hu-HU" sz="800" dirty="0" err="1"/>
              <a:t>Translation</a:t>
            </a:r>
            <a:r>
              <a:rPr lang="hu-HU" sz="800" dirty="0"/>
              <a:t> </a:t>
            </a:r>
            <a:r>
              <a:rPr lang="hu-HU" sz="800" dirty="0" err="1"/>
              <a:t>by</a:t>
            </a:r>
            <a:r>
              <a:rPr lang="hu-HU" sz="800" dirty="0"/>
              <a:t> </a:t>
            </a:r>
            <a:r>
              <a:rPr lang="hu-HU" sz="800" dirty="0" err="1"/>
              <a:t>Jointly</a:t>
            </a:r>
            <a:r>
              <a:rPr lang="hu-HU" sz="800" dirty="0"/>
              <a:t> </a:t>
            </a:r>
            <a:r>
              <a:rPr lang="hu-HU" sz="800" dirty="0" err="1"/>
              <a:t>Learning</a:t>
            </a:r>
            <a:r>
              <a:rPr lang="hu-HU" sz="800" dirty="0"/>
              <a:t> </a:t>
            </a:r>
            <a:r>
              <a:rPr lang="hu-HU" sz="800" dirty="0" err="1"/>
              <a:t>to</a:t>
            </a:r>
            <a:r>
              <a:rPr lang="hu-HU" sz="800" dirty="0"/>
              <a:t> </a:t>
            </a:r>
            <a:r>
              <a:rPr lang="hu-HU" sz="800" dirty="0" err="1"/>
              <a:t>Align</a:t>
            </a:r>
            <a:r>
              <a:rPr lang="hu-HU" sz="800" dirty="0"/>
              <a:t> and </a:t>
            </a:r>
            <a:r>
              <a:rPr lang="hu-HU" sz="800" dirty="0" err="1"/>
              <a:t>Translate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212661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AAE51-DC01-40B3-B74A-0CE524E6B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Bevezető 6.</a:t>
            </a:r>
            <a:br>
              <a:rPr lang="hu-HU"/>
            </a:br>
            <a:r>
              <a:rPr lang="hu-HU"/>
              <a:t>Google </a:t>
            </a:r>
            <a:r>
              <a:rPr lang="hu-HU" dirty="0"/>
              <a:t>NMT [1]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583C6-7BD0-41D2-BED8-6D156F9CD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2095464"/>
            <a:ext cx="8215988" cy="43226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CE444-7954-4B8B-B5D3-92B30B7F6BC3}"/>
              </a:ext>
            </a:extLst>
          </p:cNvPr>
          <p:cNvSpPr txBox="1"/>
          <p:nvPr/>
        </p:nvSpPr>
        <p:spPr>
          <a:xfrm>
            <a:off x="-53094" y="6519446"/>
            <a:ext cx="919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hu-HU" sz="800" dirty="0" err="1"/>
              <a:t>Yonghui</a:t>
            </a:r>
            <a:r>
              <a:rPr lang="hu-HU" sz="800" dirty="0"/>
              <a:t> </a:t>
            </a:r>
            <a:r>
              <a:rPr lang="hu-HU" sz="800" dirty="0" err="1"/>
              <a:t>Wu</a:t>
            </a:r>
            <a:r>
              <a:rPr lang="hu-HU" sz="800" dirty="0"/>
              <a:t>, Mike Schuster, </a:t>
            </a:r>
            <a:r>
              <a:rPr lang="hu-HU" sz="800" dirty="0" err="1"/>
              <a:t>Zhifeng</a:t>
            </a:r>
            <a:r>
              <a:rPr lang="hu-HU" sz="800" dirty="0"/>
              <a:t> </a:t>
            </a:r>
            <a:r>
              <a:rPr lang="hu-HU" sz="800" dirty="0" err="1"/>
              <a:t>Chen</a:t>
            </a:r>
            <a:r>
              <a:rPr lang="hu-HU" sz="800" dirty="0"/>
              <a:t>, </a:t>
            </a:r>
            <a:r>
              <a:rPr lang="hu-HU" sz="800" dirty="0" err="1"/>
              <a:t>Quoc</a:t>
            </a:r>
            <a:r>
              <a:rPr lang="hu-HU" sz="800" dirty="0"/>
              <a:t> V. Le, </a:t>
            </a:r>
            <a:r>
              <a:rPr lang="hu-HU" sz="800" dirty="0" err="1"/>
              <a:t>Mohammad</a:t>
            </a:r>
            <a:r>
              <a:rPr lang="hu-HU" sz="800" dirty="0"/>
              <a:t> </a:t>
            </a:r>
            <a:r>
              <a:rPr lang="hu-HU" sz="800" dirty="0" err="1"/>
              <a:t>Norouzi</a:t>
            </a:r>
            <a:r>
              <a:rPr lang="hu-HU" sz="800" dirty="0"/>
              <a:t>. 2016.</a:t>
            </a:r>
            <a:r>
              <a:rPr lang="en-US" sz="800" dirty="0"/>
              <a:t> Google’s Neural Machine Translation System: Bridging the Gap between Human and Machine Translation</a:t>
            </a:r>
            <a:r>
              <a:rPr lang="hu-HU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400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3BE1-7488-4993-A722-8612383C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Bevezető 7.</a:t>
            </a:r>
            <a:br>
              <a:rPr lang="hu-HU" dirty="0"/>
            </a:br>
            <a:r>
              <a:rPr lang="hu-HU" dirty="0"/>
              <a:t>Kiegészítések – HRED [1]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E8C51A-698B-4260-821B-F72A4F6EB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1" y="2220397"/>
            <a:ext cx="9151431" cy="43308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00799C-6DA4-42E1-B685-E0BE109C2D36}"/>
              </a:ext>
            </a:extLst>
          </p:cNvPr>
          <p:cNvSpPr txBox="1"/>
          <p:nvPr/>
        </p:nvSpPr>
        <p:spPr>
          <a:xfrm>
            <a:off x="-53094" y="6519446"/>
            <a:ext cx="9197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00" dirty="0"/>
              <a:t>[1] </a:t>
            </a:r>
            <a:r>
              <a:rPr lang="hu-HU" sz="800" dirty="0" err="1"/>
              <a:t>Iulian</a:t>
            </a:r>
            <a:r>
              <a:rPr lang="hu-HU" sz="800" dirty="0"/>
              <a:t> V. </a:t>
            </a:r>
            <a:r>
              <a:rPr lang="hu-HU" sz="800" dirty="0" err="1"/>
              <a:t>Serban</a:t>
            </a:r>
            <a:r>
              <a:rPr lang="hu-HU" sz="800" dirty="0"/>
              <a:t>, Alessandro Sordoni, </a:t>
            </a:r>
            <a:r>
              <a:rPr lang="hu-HU" sz="800" dirty="0" err="1"/>
              <a:t>Yoshua</a:t>
            </a:r>
            <a:r>
              <a:rPr lang="hu-HU" sz="800" dirty="0"/>
              <a:t> </a:t>
            </a:r>
            <a:r>
              <a:rPr lang="hu-HU" sz="800" dirty="0" err="1"/>
              <a:t>Bengio</a:t>
            </a:r>
            <a:r>
              <a:rPr lang="hu-HU" sz="800" dirty="0"/>
              <a:t>, Aaron </a:t>
            </a:r>
            <a:r>
              <a:rPr lang="hu-HU" sz="800" dirty="0" err="1"/>
              <a:t>Courville</a:t>
            </a:r>
            <a:r>
              <a:rPr lang="hu-HU" sz="800" dirty="0"/>
              <a:t>, </a:t>
            </a:r>
            <a:r>
              <a:rPr lang="hu-HU" sz="800" dirty="0" err="1"/>
              <a:t>Joelle</a:t>
            </a:r>
            <a:r>
              <a:rPr lang="hu-HU" sz="800" dirty="0"/>
              <a:t> </a:t>
            </a:r>
            <a:r>
              <a:rPr lang="hu-HU" sz="800" dirty="0" err="1"/>
              <a:t>Pineau</a:t>
            </a:r>
            <a:r>
              <a:rPr lang="hu-HU" sz="800" dirty="0"/>
              <a:t>. 2015. Building End-</a:t>
            </a:r>
            <a:r>
              <a:rPr lang="hu-HU" sz="800" dirty="0" err="1"/>
              <a:t>To</a:t>
            </a:r>
            <a:r>
              <a:rPr lang="hu-HU" sz="800" dirty="0"/>
              <a:t>-End </a:t>
            </a:r>
            <a:r>
              <a:rPr lang="hu-HU" sz="800" dirty="0" err="1"/>
              <a:t>Dialogue</a:t>
            </a:r>
            <a:r>
              <a:rPr lang="hu-HU" sz="800" dirty="0"/>
              <a:t> Systems </a:t>
            </a:r>
            <a:r>
              <a:rPr lang="hu-HU" sz="800" dirty="0" err="1"/>
              <a:t>Using</a:t>
            </a:r>
            <a:r>
              <a:rPr lang="hu-HU" sz="800" dirty="0"/>
              <a:t> </a:t>
            </a:r>
            <a:r>
              <a:rPr lang="hu-HU" sz="800" dirty="0" err="1"/>
              <a:t>Generative</a:t>
            </a:r>
            <a:r>
              <a:rPr lang="hu-HU" sz="800" dirty="0"/>
              <a:t> </a:t>
            </a:r>
            <a:r>
              <a:rPr lang="hu-HU" sz="800" dirty="0" err="1"/>
              <a:t>Hierarchical</a:t>
            </a:r>
            <a:r>
              <a:rPr lang="hu-HU" sz="800" dirty="0"/>
              <a:t> </a:t>
            </a:r>
            <a:r>
              <a:rPr lang="hu-HU" sz="800" dirty="0" err="1"/>
              <a:t>Neural</a:t>
            </a:r>
            <a:r>
              <a:rPr lang="hu-HU" sz="800" dirty="0"/>
              <a:t> Network </a:t>
            </a:r>
            <a:r>
              <a:rPr lang="hu-HU" sz="800" dirty="0" err="1"/>
              <a:t>Models</a:t>
            </a:r>
            <a:endParaRPr lang="hu-HU" sz="800" dirty="0"/>
          </a:p>
        </p:txBody>
      </p:sp>
    </p:spTree>
    <p:extLst>
      <p:ext uri="{BB962C8B-B14F-4D97-AF65-F5344CB8AC3E}">
        <p14:creationId xmlns:p14="http://schemas.microsoft.com/office/powerpoint/2010/main" val="1427072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1171</TotalTime>
  <Words>2710</Words>
  <Application>Microsoft Office PowerPoint</Application>
  <PresentationFormat>On-screen Show (4:3)</PresentationFormat>
  <Paragraphs>393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Neurális Chatbotok</vt:lpstr>
      <vt:lpstr>Témák</vt:lpstr>
      <vt:lpstr>Bevezető 1. Relevancia</vt:lpstr>
      <vt:lpstr>Bevezető 2. Chatbot típusok</vt:lpstr>
      <vt:lpstr>Bevezető 3. Seq2seq</vt:lpstr>
      <vt:lpstr>Bevezető 4. Tanítás és Evaluáció</vt:lpstr>
      <vt:lpstr>Bevezető 5. Kiegészítések – Attention [1]</vt:lpstr>
      <vt:lpstr>Bevezető 6. Google NMT [1]</vt:lpstr>
      <vt:lpstr>Bevezető 7. Kiegészítések – HRED [1]</vt:lpstr>
      <vt:lpstr>Problémák 1.</vt:lpstr>
      <vt:lpstr>Problémák 2. Jó tanító adat hiánya</vt:lpstr>
      <vt:lpstr>Problémák 3. Loss function</vt:lpstr>
      <vt:lpstr>Problémák 4. Metrikák</vt:lpstr>
      <vt:lpstr>Ötletek, javaslatok 1. Priors / Features</vt:lpstr>
      <vt:lpstr>Ötletek, javaslatok 2. Speaker-addressee</vt:lpstr>
      <vt:lpstr>Ötletek, javaslatok 3. World-knowledge</vt:lpstr>
      <vt:lpstr>Ötletek, javaslatok 4. Külső tényezők</vt:lpstr>
      <vt:lpstr>Ötletek, javaslatok 5. Idő</vt:lpstr>
      <vt:lpstr>Ötletek, javaslatok 6. Memória</vt:lpstr>
      <vt:lpstr>Ötletek, javaslatok 7.</vt:lpstr>
      <vt:lpstr>Ötletek, javaslatok 8. Új és más irányok</vt:lpstr>
      <vt:lpstr>Cikkek 1.</vt:lpstr>
      <vt:lpstr>Cikkek 2. RL alapú chatbot</vt:lpstr>
      <vt:lpstr>Cikkek 3. RL alapú chatbot</vt:lpstr>
      <vt:lpstr>Cikkek 4. RL alapú chatbot</vt:lpstr>
      <vt:lpstr>Cikkek 5. RL alapú chatbot</vt:lpstr>
      <vt:lpstr>Cikkek 6. RL alapú chatbot</vt:lpstr>
      <vt:lpstr>Cikkek 7. RL alapú chatbot</vt:lpstr>
      <vt:lpstr>Cikkek 8. RL alapú chatbot</vt:lpstr>
      <vt:lpstr>Cikkek 9. RL alapú chatbot</vt:lpstr>
      <vt:lpstr>Cikkek 10. Adverzariális chatbot</vt:lpstr>
      <vt:lpstr>Cikkek 11. Adverzariális chatbot</vt:lpstr>
      <vt:lpstr>Cikkek 12. Adverzariális chatbot</vt:lpstr>
      <vt:lpstr>Cikkek 13. Adverzariális chatbot</vt:lpstr>
      <vt:lpstr>Cikkek 14. Adverzariális chatbot</vt:lpstr>
      <vt:lpstr>Cikkek 15. Attention Is All You Need</vt:lpstr>
      <vt:lpstr>Cikkek 16. Attention Is All You Need</vt:lpstr>
      <vt:lpstr>Cikkek 17. Attention Is All You Need</vt:lpstr>
      <vt:lpstr>Cikkek 18. Attention Is All You Need</vt:lpstr>
      <vt:lpstr>Cikkek 19.  Attention Is All You Need</vt:lpstr>
      <vt:lpstr>Cikkek 20. Attention Is All You Need</vt:lpstr>
      <vt:lpstr>Köszönöm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Richárd Csáky</dc:creator>
  <cp:lastModifiedBy>Richárd Csáky</cp:lastModifiedBy>
  <cp:revision>111</cp:revision>
  <dcterms:created xsi:type="dcterms:W3CDTF">2017-09-02T14:22:53Z</dcterms:created>
  <dcterms:modified xsi:type="dcterms:W3CDTF">2017-09-06T16:33:48Z</dcterms:modified>
</cp:coreProperties>
</file>